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72" r:id="rId11"/>
    <p:sldId id="273" r:id="rId12"/>
    <p:sldId id="270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8BE9-7D35-4A20-82A6-F9DA9CA20395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CA7990-89D0-45CE-8826-4D1D72DE8BF5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АВТОРИТАРНЫЙ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ярко выраженные установки, избирательность по отношению к детям. Запреты и ограничения в отношении детей. Строгость и наказание. Ожидает только послушания.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4EC5BC-0849-4A8D-9D02-AB2F41F534B2}" type="parTrans" cxnId="{87E99F33-9B1D-4B89-969C-8CE8A8D349AA}">
      <dgm:prSet/>
      <dgm:spPr/>
      <dgm:t>
        <a:bodyPr/>
        <a:lstStyle/>
        <a:p>
          <a:endParaRPr lang="ru-RU"/>
        </a:p>
      </dgm:t>
    </dgm:pt>
    <dgm:pt modelId="{9D050238-5870-4908-9E2B-C418523B9CE9}" type="sibTrans" cxnId="{87E99F33-9B1D-4B89-969C-8CE8A8D349AA}">
      <dgm:prSet/>
      <dgm:spPr/>
      <dgm:t>
        <a:bodyPr/>
        <a:lstStyle/>
        <a:p>
          <a:endParaRPr lang="ru-RU"/>
        </a:p>
      </dgm:t>
    </dgm:pt>
    <dgm:pt modelId="{0901534C-A782-498E-9006-94D8CD9B1124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ДЕМОКРАТИЧЕСКИЙ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 широкий контакт с детьми, проявление доверия и уважения к ним. Педагог не подавляет строгостью и наказанием. В  общении с детьми преобладают положительные оценки.  Потребность в обратной связи от детей. Стимулирует умственную активность и мотивацию достижения в познавательной деятельности.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FBDEF6-1ECC-4854-A6DB-7F760EF09BE0}" type="parTrans" cxnId="{7B233DA9-6A61-4FD5-B723-CEFBFF2FEFBB}">
      <dgm:prSet/>
      <dgm:spPr/>
      <dgm:t>
        <a:bodyPr/>
        <a:lstStyle/>
        <a:p>
          <a:endParaRPr lang="ru-RU"/>
        </a:p>
      </dgm:t>
    </dgm:pt>
    <dgm:pt modelId="{9A19C618-B9FF-4C42-9671-DB5D474103C2}" type="sibTrans" cxnId="{7B233DA9-6A61-4FD5-B723-CEFBFF2FEFBB}">
      <dgm:prSet/>
      <dgm:spPr/>
      <dgm:t>
        <a:bodyPr/>
        <a:lstStyle/>
        <a:p>
          <a:endParaRPr lang="ru-RU"/>
        </a:p>
      </dgm:t>
    </dgm:pt>
    <dgm:pt modelId="{EB26F372-FBDC-418D-9503-247D430A393F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ЛИБЕРАЛЬНЫЙ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безынициативность, безответственность, непоследовательность в принимаемых решениях и действиях. Нерешительность в трудных ситуациях. Педагог склонен пускать дело на самотек, переоценивать возможности детей. Не проверяет выполнение своих требований.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4FC3EF-DC90-48E5-896F-72D93CF94425}" type="parTrans" cxnId="{404957FC-80EA-46A2-A8EE-819B4337CEAF}">
      <dgm:prSet/>
      <dgm:spPr/>
      <dgm:t>
        <a:bodyPr/>
        <a:lstStyle/>
        <a:p>
          <a:endParaRPr lang="ru-RU"/>
        </a:p>
      </dgm:t>
    </dgm:pt>
    <dgm:pt modelId="{72901578-9973-4632-90C7-2983B1E07A74}" type="sibTrans" cxnId="{404957FC-80EA-46A2-A8EE-819B4337CEAF}">
      <dgm:prSet/>
      <dgm:spPr/>
      <dgm:t>
        <a:bodyPr/>
        <a:lstStyle/>
        <a:p>
          <a:endParaRPr lang="ru-RU"/>
        </a:p>
      </dgm:t>
    </dgm:pt>
    <dgm:pt modelId="{AB1EEABA-CE30-4F4B-8E34-FA1F99077654}" type="pres">
      <dgm:prSet presAssocID="{F3668BE9-7D35-4A20-82A6-F9DA9CA203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D1BD0-3E03-4D32-A1B1-5DEBEA34CE1F}" type="pres">
      <dgm:prSet presAssocID="{A1CA7990-89D0-45CE-8826-4D1D72DE8BF5}" presName="comp" presStyleCnt="0"/>
      <dgm:spPr/>
    </dgm:pt>
    <dgm:pt modelId="{C72D57DD-A29D-4727-802B-86881DE7BF70}" type="pres">
      <dgm:prSet presAssocID="{A1CA7990-89D0-45CE-8826-4D1D72DE8BF5}" presName="box" presStyleLbl="node1" presStyleIdx="0" presStyleCnt="3"/>
      <dgm:spPr/>
      <dgm:t>
        <a:bodyPr/>
        <a:lstStyle/>
        <a:p>
          <a:endParaRPr lang="ru-RU"/>
        </a:p>
      </dgm:t>
    </dgm:pt>
    <dgm:pt modelId="{D5146DC0-0761-4A7D-90EB-2D5F496922AA}" type="pres">
      <dgm:prSet presAssocID="{A1CA7990-89D0-45CE-8826-4D1D72DE8BF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569D9B-5BB0-43AD-A36B-6FAFFF17F786}" type="pres">
      <dgm:prSet presAssocID="{A1CA7990-89D0-45CE-8826-4D1D72DE8B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1D96-7135-44BD-8725-D1BA27970341}" type="pres">
      <dgm:prSet presAssocID="{9D050238-5870-4908-9E2B-C418523B9CE9}" presName="spacer" presStyleCnt="0"/>
      <dgm:spPr/>
    </dgm:pt>
    <dgm:pt modelId="{86B41629-AAD0-4656-ABE9-58D254BA3D55}" type="pres">
      <dgm:prSet presAssocID="{0901534C-A782-498E-9006-94D8CD9B1124}" presName="comp" presStyleCnt="0"/>
      <dgm:spPr/>
    </dgm:pt>
    <dgm:pt modelId="{2B5746AF-749C-41E0-9C1D-85F3C12D3C2E}" type="pres">
      <dgm:prSet presAssocID="{0901534C-A782-498E-9006-94D8CD9B1124}" presName="box" presStyleLbl="node1" presStyleIdx="1" presStyleCnt="3" custLinFactNeighborX="367" custLinFactNeighborY="-2963"/>
      <dgm:spPr/>
      <dgm:t>
        <a:bodyPr/>
        <a:lstStyle/>
        <a:p>
          <a:endParaRPr lang="ru-RU"/>
        </a:p>
      </dgm:t>
    </dgm:pt>
    <dgm:pt modelId="{FDD455D2-3AF2-43BC-B782-2EF256B7D6DC}" type="pres">
      <dgm:prSet presAssocID="{0901534C-A782-498E-9006-94D8CD9B112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818F72-9ABF-4986-B8FF-BA8B629735A7}" type="pres">
      <dgm:prSet presAssocID="{0901534C-A782-498E-9006-94D8CD9B112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570F1-5240-45C6-AA64-2988A86A3006}" type="pres">
      <dgm:prSet presAssocID="{9A19C618-B9FF-4C42-9671-DB5D474103C2}" presName="spacer" presStyleCnt="0"/>
      <dgm:spPr/>
    </dgm:pt>
    <dgm:pt modelId="{4C1466AC-B26A-41C5-9B84-8F5424082A39}" type="pres">
      <dgm:prSet presAssocID="{EB26F372-FBDC-418D-9503-247D430A393F}" presName="comp" presStyleCnt="0"/>
      <dgm:spPr/>
    </dgm:pt>
    <dgm:pt modelId="{AF1E4FA3-77E2-4630-A341-1095E9BBDB1A}" type="pres">
      <dgm:prSet presAssocID="{EB26F372-FBDC-418D-9503-247D430A393F}" presName="box" presStyleLbl="node1" presStyleIdx="2" presStyleCnt="3"/>
      <dgm:spPr/>
      <dgm:t>
        <a:bodyPr/>
        <a:lstStyle/>
        <a:p>
          <a:endParaRPr lang="ru-RU"/>
        </a:p>
      </dgm:t>
    </dgm:pt>
    <dgm:pt modelId="{E1989E0F-9830-46E5-9B4E-EB2EF31E08BD}" type="pres">
      <dgm:prSet presAssocID="{EB26F372-FBDC-418D-9503-247D430A393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BF2FC2-F947-49BF-AAF2-6C69E02F7BA4}" type="pres">
      <dgm:prSet presAssocID="{EB26F372-FBDC-418D-9503-247D430A39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381CC-3AB4-432D-BC1E-C3C4927CC583}" type="presOf" srcId="{0901534C-A782-498E-9006-94D8CD9B1124}" destId="{2B5746AF-749C-41E0-9C1D-85F3C12D3C2E}" srcOrd="0" destOrd="0" presId="urn:microsoft.com/office/officeart/2005/8/layout/vList4#1"/>
    <dgm:cxn modelId="{87E99F33-9B1D-4B89-969C-8CE8A8D349AA}" srcId="{F3668BE9-7D35-4A20-82A6-F9DA9CA20395}" destId="{A1CA7990-89D0-45CE-8826-4D1D72DE8BF5}" srcOrd="0" destOrd="0" parTransId="{B44EC5BC-0849-4A8D-9D02-AB2F41F534B2}" sibTransId="{9D050238-5870-4908-9E2B-C418523B9CE9}"/>
    <dgm:cxn modelId="{E3606612-FF38-4191-84C0-61E38994A64B}" type="presOf" srcId="{EB26F372-FBDC-418D-9503-247D430A393F}" destId="{AF1E4FA3-77E2-4630-A341-1095E9BBDB1A}" srcOrd="0" destOrd="0" presId="urn:microsoft.com/office/officeart/2005/8/layout/vList4#1"/>
    <dgm:cxn modelId="{DD5F0681-059F-4305-8A46-238B79EB671B}" type="presOf" srcId="{0901534C-A782-498E-9006-94D8CD9B1124}" destId="{E1818F72-9ABF-4986-B8FF-BA8B629735A7}" srcOrd="1" destOrd="0" presId="urn:microsoft.com/office/officeart/2005/8/layout/vList4#1"/>
    <dgm:cxn modelId="{7B233DA9-6A61-4FD5-B723-CEFBFF2FEFBB}" srcId="{F3668BE9-7D35-4A20-82A6-F9DA9CA20395}" destId="{0901534C-A782-498E-9006-94D8CD9B1124}" srcOrd="1" destOrd="0" parTransId="{82FBDEF6-1ECC-4854-A6DB-7F760EF09BE0}" sibTransId="{9A19C618-B9FF-4C42-9671-DB5D474103C2}"/>
    <dgm:cxn modelId="{0F4FA1C0-BE62-4FB9-8ECD-D1DB1345EEC4}" type="presOf" srcId="{EB26F372-FBDC-418D-9503-247D430A393F}" destId="{72BF2FC2-F947-49BF-AAF2-6C69E02F7BA4}" srcOrd="1" destOrd="0" presId="urn:microsoft.com/office/officeart/2005/8/layout/vList4#1"/>
    <dgm:cxn modelId="{2BF76898-DC34-40E8-A79D-84A9FBC0556B}" type="presOf" srcId="{A1CA7990-89D0-45CE-8826-4D1D72DE8BF5}" destId="{C72D57DD-A29D-4727-802B-86881DE7BF70}" srcOrd="0" destOrd="0" presId="urn:microsoft.com/office/officeart/2005/8/layout/vList4#1"/>
    <dgm:cxn modelId="{404957FC-80EA-46A2-A8EE-819B4337CEAF}" srcId="{F3668BE9-7D35-4A20-82A6-F9DA9CA20395}" destId="{EB26F372-FBDC-418D-9503-247D430A393F}" srcOrd="2" destOrd="0" parTransId="{284FC3EF-DC90-48E5-896F-72D93CF94425}" sibTransId="{72901578-9973-4632-90C7-2983B1E07A74}"/>
    <dgm:cxn modelId="{82048377-C62E-4F8F-AFA7-F36984E2B1F4}" type="presOf" srcId="{A1CA7990-89D0-45CE-8826-4D1D72DE8BF5}" destId="{16569D9B-5BB0-43AD-A36B-6FAFFF17F786}" srcOrd="1" destOrd="0" presId="urn:microsoft.com/office/officeart/2005/8/layout/vList4#1"/>
    <dgm:cxn modelId="{9B0201EF-1AEE-4395-8CC2-92132627270D}" type="presOf" srcId="{F3668BE9-7D35-4A20-82A6-F9DA9CA20395}" destId="{AB1EEABA-CE30-4F4B-8E34-FA1F99077654}" srcOrd="0" destOrd="0" presId="urn:microsoft.com/office/officeart/2005/8/layout/vList4#1"/>
    <dgm:cxn modelId="{8804A752-CB51-4540-8187-65343C029DED}" type="presParOf" srcId="{AB1EEABA-CE30-4F4B-8E34-FA1F99077654}" destId="{0C2D1BD0-3E03-4D32-A1B1-5DEBEA34CE1F}" srcOrd="0" destOrd="0" presId="urn:microsoft.com/office/officeart/2005/8/layout/vList4#1"/>
    <dgm:cxn modelId="{4D21022D-F8E4-4E0F-8032-616F1BCFF206}" type="presParOf" srcId="{0C2D1BD0-3E03-4D32-A1B1-5DEBEA34CE1F}" destId="{C72D57DD-A29D-4727-802B-86881DE7BF70}" srcOrd="0" destOrd="0" presId="urn:microsoft.com/office/officeart/2005/8/layout/vList4#1"/>
    <dgm:cxn modelId="{B2FBAB53-1A3B-44BA-B463-736499B33C7B}" type="presParOf" srcId="{0C2D1BD0-3E03-4D32-A1B1-5DEBEA34CE1F}" destId="{D5146DC0-0761-4A7D-90EB-2D5F496922AA}" srcOrd="1" destOrd="0" presId="urn:microsoft.com/office/officeart/2005/8/layout/vList4#1"/>
    <dgm:cxn modelId="{30EEA16A-69DC-4658-AB6A-C3EFF96539B8}" type="presParOf" srcId="{0C2D1BD0-3E03-4D32-A1B1-5DEBEA34CE1F}" destId="{16569D9B-5BB0-43AD-A36B-6FAFFF17F786}" srcOrd="2" destOrd="0" presId="urn:microsoft.com/office/officeart/2005/8/layout/vList4#1"/>
    <dgm:cxn modelId="{4889FA11-6F3E-4064-B2E9-E7E2025E8CB3}" type="presParOf" srcId="{AB1EEABA-CE30-4F4B-8E34-FA1F99077654}" destId="{76321D96-7135-44BD-8725-D1BA27970341}" srcOrd="1" destOrd="0" presId="urn:microsoft.com/office/officeart/2005/8/layout/vList4#1"/>
    <dgm:cxn modelId="{5C833E58-182E-4B24-A688-5A4CB486322F}" type="presParOf" srcId="{AB1EEABA-CE30-4F4B-8E34-FA1F99077654}" destId="{86B41629-AAD0-4656-ABE9-58D254BA3D55}" srcOrd="2" destOrd="0" presId="urn:microsoft.com/office/officeart/2005/8/layout/vList4#1"/>
    <dgm:cxn modelId="{E483FF7D-09F8-4BDB-B1ED-3B5C26AA5137}" type="presParOf" srcId="{86B41629-AAD0-4656-ABE9-58D254BA3D55}" destId="{2B5746AF-749C-41E0-9C1D-85F3C12D3C2E}" srcOrd="0" destOrd="0" presId="urn:microsoft.com/office/officeart/2005/8/layout/vList4#1"/>
    <dgm:cxn modelId="{0C702E7D-942D-4515-A1F3-3F9E894DFB86}" type="presParOf" srcId="{86B41629-AAD0-4656-ABE9-58D254BA3D55}" destId="{FDD455D2-3AF2-43BC-B782-2EF256B7D6DC}" srcOrd="1" destOrd="0" presId="urn:microsoft.com/office/officeart/2005/8/layout/vList4#1"/>
    <dgm:cxn modelId="{16304A95-7BCE-4D03-9EBD-E6FEDE70033F}" type="presParOf" srcId="{86B41629-AAD0-4656-ABE9-58D254BA3D55}" destId="{E1818F72-9ABF-4986-B8FF-BA8B629735A7}" srcOrd="2" destOrd="0" presId="urn:microsoft.com/office/officeart/2005/8/layout/vList4#1"/>
    <dgm:cxn modelId="{2EBEF1CA-397F-4C19-A911-85F4F89F85AA}" type="presParOf" srcId="{AB1EEABA-CE30-4F4B-8E34-FA1F99077654}" destId="{941570F1-5240-45C6-AA64-2988A86A3006}" srcOrd="3" destOrd="0" presId="urn:microsoft.com/office/officeart/2005/8/layout/vList4#1"/>
    <dgm:cxn modelId="{A03AE4AF-D4B1-489B-BC7D-27138731D694}" type="presParOf" srcId="{AB1EEABA-CE30-4F4B-8E34-FA1F99077654}" destId="{4C1466AC-B26A-41C5-9B84-8F5424082A39}" srcOrd="4" destOrd="0" presId="urn:microsoft.com/office/officeart/2005/8/layout/vList4#1"/>
    <dgm:cxn modelId="{DBA3A8F3-7422-423E-ACD9-19167EE086A8}" type="presParOf" srcId="{4C1466AC-B26A-41C5-9B84-8F5424082A39}" destId="{AF1E4FA3-77E2-4630-A341-1095E9BBDB1A}" srcOrd="0" destOrd="0" presId="urn:microsoft.com/office/officeart/2005/8/layout/vList4#1"/>
    <dgm:cxn modelId="{0A571BA9-6DD5-46D5-978A-DAE386E24F3F}" type="presParOf" srcId="{4C1466AC-B26A-41C5-9B84-8F5424082A39}" destId="{E1989E0F-9830-46E5-9B4E-EB2EF31E08BD}" srcOrd="1" destOrd="0" presId="urn:microsoft.com/office/officeart/2005/8/layout/vList4#1"/>
    <dgm:cxn modelId="{21B2FAD5-D501-4A7A-9706-1CDDF665C253}" type="presParOf" srcId="{4C1466AC-B26A-41C5-9B84-8F5424082A39}" destId="{72BF2FC2-F947-49BF-AAF2-6C69E02F7BA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BCEF-A35E-492C-AD2B-7276180B59B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7067-24B6-4197-AC25-298127D5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268760"/>
            <a:ext cx="5976664" cy="225968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современного 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учителя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Этика общения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516216" y="5661248"/>
            <a:ext cx="2088232" cy="553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202</a:t>
            </a:r>
            <a:r>
              <a:rPr lang="en-US" sz="33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1</a:t>
            </a: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3717032"/>
            <a:ext cx="4688904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семинар – практикум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6.Созданная человеком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204864"/>
            <a:ext cx="5050904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-оформление кабинета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-систематизация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-порядок на рабочем столе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-библиотека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-методическое обеспечение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7.Созданные человеком продукты его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44824"/>
            <a:ext cx="5482952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-конспекты занятий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-портфолио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-профессиональные конкурсы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-творческая мастерская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-творческий отчёт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-инновационная деятельность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-презентация опыта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-личный сайт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1885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Миссия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учителя</a:t>
            </a:r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7" y="2996952"/>
            <a:ext cx="5412093" cy="32472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1124744"/>
            <a:ext cx="32403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Л.Петрановская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оссийский психолог,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педагог,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публицист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5070ada75012d14f61c2796790cc8d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980728"/>
            <a:ext cx="2853562" cy="1944216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6021288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Дети ориентирую на того человека, который рядом!!!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95232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Познай себя  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31840" y="548680"/>
            <a:ext cx="6012160" cy="59523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«ОТНЕСТИ»: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человек, не поддающийся панике, знающий, что к вашим советам чаще прислушиваются. Вы рассудительная организованная личность.  Иногда вы относитесь к коллегам с некоторым чувством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превосходства.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«БЫВАЕТ...»: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– мягкий, терпимый и гибкий человек. С вами легко и коллеги всегда могут найти у вас утешение и поддержку. Не любите шума и суеты, готовы уступить главную роль и оказать поддержку лидеру. Иногда вы кажетесь нерешительным.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СЪЕДАЕТЕ ДРУГОЕ»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Умеете быстро принимать решения и быстро действовать (хотя и не всегда правильно). Можно сказать, что вы авторитарный человек, готовы принять на себя главную роль в любом деле. В подготовке и проведении серьёзных мероприятий возможны конфликты, так как в отношениях с коллегами вы можете быть настойчивыми и резкими. Требуете  чёткости и ответственности.</a:t>
            </a:r>
          </a:p>
          <a:p>
            <a:pPr marL="342900" indent="-342900" algn="just" eaLnBrk="1" hangingPunct="1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«НАМАЗЫВАЕТЕ МАСЛО и т.п.»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 способны к нестандартному мышлению, новаторским идеям, некоторой эксцентричности. К коллегам вы относитесь как к партнёрам по игре и обижаетесь, если они играют не по вашим правилам. Вы всегда готовы предложить несколько оригинальных идей для решения той или иной проблемы.</a:t>
            </a:r>
          </a:p>
          <a:p>
            <a:pPr eaLnBrk="1" hangingPunct="1">
              <a:defRPr/>
            </a:pPr>
            <a:endParaRPr lang="ru-RU" sz="1600" b="1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Стили общения в системе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«учитель – ребенок»</a:t>
            </a:r>
            <a:endParaRPr lang="ru-RU" dirty="0"/>
          </a:p>
        </p:txBody>
      </p:sp>
      <p:graphicFrame>
        <p:nvGraphicFramePr>
          <p:cNvPr id="4" name="Рисунок SmartArt 6"/>
          <p:cNvGraphicFramePr>
            <a:graphicFrameLocks noGrp="1"/>
          </p:cNvGraphicFramePr>
          <p:nvPr>
            <p:ph idx="1"/>
          </p:nvPr>
        </p:nvGraphicFramePr>
        <p:xfrm>
          <a:off x="3131840" y="1556792"/>
          <a:ext cx="58326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12768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Навыки конструктивного поведения</a:t>
            </a:r>
            <a:endParaRPr lang="ru-RU" dirty="0"/>
          </a:p>
        </p:txBody>
      </p:sp>
      <p:pic>
        <p:nvPicPr>
          <p:cNvPr id="4" name="Содержимое 3" descr="78602184-illustration-featuring-an-earthworm-and-an-apple-demonstrating-the-meaning-of-the-word-f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68177"/>
            <a:ext cx="475252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Правила трёх плюсов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348880"/>
            <a:ext cx="1512168" cy="57606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4427984" y="2780928"/>
            <a:ext cx="1728192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2780928"/>
            <a:ext cx="1728192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3933056"/>
            <a:ext cx="1656184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452320" y="2276872"/>
            <a:ext cx="10446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noProof="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5877272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Комплимент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115052/06cb30d5-da38-429e-8f0c-c8a3e063ccff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1368152" cy="147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«Психологический бутерброд»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194920" cy="42093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Схема: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.Начинаем с того,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говорим хорошее что есть в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человеке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Затем выражаем претензию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(что сейчас нам не нравится)</a:t>
            </a:r>
          </a:p>
          <a:p>
            <a:pPr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Заканчиваем хорошим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(например, «верю,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сможешь…, верю, что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получится….. и т.п.)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03032" cy="1156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педагогической этики  во взаимодействии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5112568" cy="468051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Обращайтесь по имени и отчеству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Не беседуйте второпях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3.Учитывайте личные интересы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4.Умейте слышать и слушать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5.Не оскорбляйте родительские чувства и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помыслы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6.Хвалите ребёнка при всех, о проблемах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говорите индивидуально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7.Поведанная родителями информация не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должна стать достоянием других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8.Не давайте рекомендаций в вопросах которых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некомпетентны!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9.Завершение встречи заканчивается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конструктивными рекомендациями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75040" cy="12289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Соцсети и мессенджеры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484784"/>
            <a:ext cx="4968552" cy="4824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 правил безобидного общения: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1.Пишите только по делу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2.Следите за орфографией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пунктуацией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3.Предотвращайте конфликты.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4.Держите нейтралитет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5.Призывайте не смешивать личное и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деловое общение в чате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6.При необходимости приглашайте на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личную беседу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7.Будьте вежливы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.Определите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временные рамки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Имидж </a:t>
            </a:r>
            <a:r>
              <a:rPr lang="en-US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учителя/ формула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84784"/>
            <a:ext cx="5112568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1.Внешний облик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2.Использование вербальных и невербальных средств общения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3.Соответствие образа профессии внутреннему « Я»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4.Личностные качества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5.Профессиональныфе умения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6.Созданная среда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7.Продукты  труда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uote-2020-03-27-1585279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771525"/>
            <a:ext cx="790575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3"/>
            <a:ext cx="5184576" cy="23042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имидж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(“осязаемый” имидж),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связанный с пятью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человеческими чувствами</a:t>
            </a:r>
          </a:p>
        </p:txBody>
      </p:sp>
      <p:pic>
        <p:nvPicPr>
          <p:cNvPr id="1028" name="Picture 4" descr="http://clipart-library.com/images/8T65qoq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5708154" cy="148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1.Внешне неподвижные 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коммуникации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00808"/>
            <a:ext cx="5122912" cy="44253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персонала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-одежда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-прически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-макияж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-маникюр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- аксессуары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2.Виды средств общения</a:t>
            </a:r>
            <a:endParaRPr lang="ru-RU" dirty="0"/>
          </a:p>
        </p:txBody>
      </p:sp>
      <p:pic>
        <p:nvPicPr>
          <p:cNvPr id="4" name="Содержимое 3" descr="hello_html_7c4d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2500" y="1843881"/>
            <a:ext cx="5327650" cy="3995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131024" cy="10129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3.Внутренний имидж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28801"/>
            <a:ext cx="6048672" cy="1152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взгляд на свою профессию,  работу в МОУ.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2996952"/>
            <a:ext cx="41764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отношение к работе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етям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энтузиазм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преданность ДОУ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endParaRPr lang="ru-RU" dirty="0"/>
          </a:p>
        </p:txBody>
      </p:sp>
      <p:pic>
        <p:nvPicPr>
          <p:cNvPr id="4" name="Содержимое 3" descr="slid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440" y="1628800"/>
            <a:ext cx="5626173" cy="4214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4.Личностные качества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учителя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556792"/>
            <a:ext cx="5400600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развитый кругозор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коммуникативные навыки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эмоциональная уравновешенность, жизнерадостность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к максимальной гибкости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059016" cy="10849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5.Профессиональные умения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24744"/>
            <a:ext cx="5328592" cy="500141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Умения модифицировать учебные программы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Строить обучение в соответствии с результатами диагностики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работать по учебному плану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стимулировать когнитивные способности детей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консультировать родителей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682</Words>
  <Application>Microsoft Office PowerPoint</Application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Имидж современного  учителя  Этика общения</vt:lpstr>
      <vt:lpstr>Имидж  учителя/ формула</vt:lpstr>
      <vt:lpstr>1.Внешне неподвижные  коммуникации</vt:lpstr>
      <vt:lpstr>1.Внешне неподвижные  коммуникации</vt:lpstr>
      <vt:lpstr>2.Виды средств общения</vt:lpstr>
      <vt:lpstr>3.Внутренний имидж </vt:lpstr>
      <vt:lpstr>4.Личностные качества</vt:lpstr>
      <vt:lpstr>4.Личностные качества  учителя</vt:lpstr>
      <vt:lpstr>5.Профессиональные умения</vt:lpstr>
      <vt:lpstr>6.Созданная человеком среда</vt:lpstr>
      <vt:lpstr>7.Созданные человеком продукты его труда</vt:lpstr>
      <vt:lpstr>Миссия  учителя</vt:lpstr>
      <vt:lpstr> Познай себя   </vt:lpstr>
      <vt:lpstr>Стили общения в системе   «учитель – ребенок»</vt:lpstr>
      <vt:lpstr>Навыки конструктивного поведения</vt:lpstr>
      <vt:lpstr>Правила трёх плюсов</vt:lpstr>
      <vt:lpstr>«Психологический бутерброд»</vt:lpstr>
      <vt:lpstr>Правила педагогической этики  во взаимодействии с родителями</vt:lpstr>
      <vt:lpstr>Соцсети и мессенджеры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Irina</cp:lastModifiedBy>
  <cp:revision>123</cp:revision>
  <dcterms:created xsi:type="dcterms:W3CDTF">2020-03-25T04:27:22Z</dcterms:created>
  <dcterms:modified xsi:type="dcterms:W3CDTF">2022-11-29T02:49:09Z</dcterms:modified>
</cp:coreProperties>
</file>