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78" r:id="rId2"/>
    <p:sldId id="256" r:id="rId3"/>
    <p:sldId id="258" r:id="rId4"/>
    <p:sldId id="259" r:id="rId5"/>
    <p:sldId id="267" r:id="rId6"/>
    <p:sldId id="268" r:id="rId7"/>
    <p:sldId id="269" r:id="rId8"/>
    <p:sldId id="272" r:id="rId9"/>
    <p:sldId id="271" r:id="rId10"/>
    <p:sldId id="270" r:id="rId11"/>
    <p:sldId id="273" r:id="rId12"/>
    <p:sldId id="274" r:id="rId13"/>
    <p:sldId id="276" r:id="rId14"/>
    <p:sldId id="260" r:id="rId15"/>
    <p:sldId id="27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B435B-B1EF-4E23-9A21-75644B108479}" type="datetimeFigureOut">
              <a:rPr lang="ru-RU" smtClean="0"/>
              <a:pPr/>
              <a:t>22.12.2021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397BA-C16A-42C6-B689-641D1FE27A9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9CB562-C8F2-4FAA-8D5B-EE0192317080}"/>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6A994198-055B-4899-B264-6F932A0A2D0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91C6A52D-A9D6-4402-A8BF-9A1947FE9CF9}"/>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5" name="Нижний колонтитул 4">
            <a:extLst>
              <a:ext uri="{FF2B5EF4-FFF2-40B4-BE49-F238E27FC236}">
                <a16:creationId xmlns:a16="http://schemas.microsoft.com/office/drawing/2014/main" id="{C115AA8C-ED31-49C1-80AE-E6A58FB252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ED7380E-8808-4210-8802-6B9794BDD21D}"/>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341934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91780A-481E-48FA-B339-A7C5B1A4A93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BEBF20F-FA73-47F5-AFD2-10BF61072CB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817462-6EAD-4A3B-93C6-D5E0F5445410}"/>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5" name="Нижний колонтитул 4">
            <a:extLst>
              <a:ext uri="{FF2B5EF4-FFF2-40B4-BE49-F238E27FC236}">
                <a16:creationId xmlns:a16="http://schemas.microsoft.com/office/drawing/2014/main" id="{F8EB80D6-8F25-4C92-B1CE-66CBE90E497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C49D7AF-9975-411C-8120-6B48DC3A4EAF}"/>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418157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65CD9C1-529D-480F-85C3-CE36CD4C06C4}"/>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E176273-2EFC-44D9-A8B7-3E2E24A443B7}"/>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9974C31-0321-4D35-B2DD-9134C921F0A5}"/>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5" name="Нижний колонтитул 4">
            <a:extLst>
              <a:ext uri="{FF2B5EF4-FFF2-40B4-BE49-F238E27FC236}">
                <a16:creationId xmlns:a16="http://schemas.microsoft.com/office/drawing/2014/main" id="{B2563CE9-EE0A-45C1-9A2D-547C9024D3D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02130C0-C4BB-4270-9D26-D838F80FBF21}"/>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9489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B08343-8148-43CF-9EFE-E8B64D9E1FF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C57BA39-839D-4297-9BF0-F52BE32B020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DA9A44-FA84-462C-8DEE-B3D8241C93DF}"/>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5" name="Нижний колонтитул 4">
            <a:extLst>
              <a:ext uri="{FF2B5EF4-FFF2-40B4-BE49-F238E27FC236}">
                <a16:creationId xmlns:a16="http://schemas.microsoft.com/office/drawing/2014/main" id="{AE9EB71A-3E55-4CE2-A1A2-8757F013B87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06061A7-3B81-401D-9F38-3914BBC3FBC5}"/>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27969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5DB059-C71E-4729-9525-F1D9FF5ADA52}"/>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474941F9-CCC2-4D93-B382-36C41903873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5FCAD00-8ECC-46D0-9862-ABCEB8792C45}"/>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5" name="Нижний колонтитул 4">
            <a:extLst>
              <a:ext uri="{FF2B5EF4-FFF2-40B4-BE49-F238E27FC236}">
                <a16:creationId xmlns:a16="http://schemas.microsoft.com/office/drawing/2014/main" id="{83EC031D-9468-44D8-8905-0CCB6FE96A8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F5788F9-2C5F-41E6-814B-80A65E8A2F1A}"/>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97105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054C70-37C9-4FB7-AFE6-04F85793862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11D3AC5-50AF-4BF0-8D41-4B853A7A257B}"/>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84644F2-6D44-446C-85FE-1CA2827CA3AE}"/>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C9BDD43-3C04-49EF-9102-7BC7478647B6}"/>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6" name="Нижний колонтитул 5">
            <a:extLst>
              <a:ext uri="{FF2B5EF4-FFF2-40B4-BE49-F238E27FC236}">
                <a16:creationId xmlns:a16="http://schemas.microsoft.com/office/drawing/2014/main" id="{4F61D7A4-29D0-4B23-9CBB-AE8CDCDD10E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4E30CF4-7959-438F-AC54-A8DBEFE48EAD}"/>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307346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471131-BDD5-42A9-A831-414CD1C031CE}"/>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90748C2-BB95-4EED-A023-F60EEF76DE6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142BB267-539F-4D25-A602-D60899A9978B}"/>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ED7F045-7D72-4FB0-B975-C366FB856FF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19BFA962-11F2-4EC1-8242-8170B6A49C29}"/>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43DC5DE-FD7B-4B30-9C5B-56959BC6FBBE}"/>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8" name="Нижний колонтитул 7">
            <a:extLst>
              <a:ext uri="{FF2B5EF4-FFF2-40B4-BE49-F238E27FC236}">
                <a16:creationId xmlns:a16="http://schemas.microsoft.com/office/drawing/2014/main" id="{1F5A19A6-2173-4C06-8F50-4E1FDDFEAB0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D60139A-35EA-4A4B-A4AE-4712A47CE335}"/>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4360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D81CAA-E514-495E-9F18-A57C07FAAC1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6B877AB-8600-4308-B1A6-FC6284AA7AC5}"/>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4" name="Нижний колонтитул 3">
            <a:extLst>
              <a:ext uri="{FF2B5EF4-FFF2-40B4-BE49-F238E27FC236}">
                <a16:creationId xmlns:a16="http://schemas.microsoft.com/office/drawing/2014/main" id="{7BC62741-563F-41A2-A3A3-FF973FB4C19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1DB31C0-40F1-48F6-BF6F-C16F5E7DA640}"/>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3404502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24660D9-767C-47E1-9696-5E5DB80F4C57}"/>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3" name="Нижний колонтитул 2">
            <a:extLst>
              <a:ext uri="{FF2B5EF4-FFF2-40B4-BE49-F238E27FC236}">
                <a16:creationId xmlns:a16="http://schemas.microsoft.com/office/drawing/2014/main" id="{77FBD177-00C6-40AF-A40E-3C79D6727A9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B562F1A-6D99-4431-B6C2-05CCEA57EF7E}"/>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205172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15B77B-2DAD-46CB-9262-64A8ACE731FC}"/>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5537C444-E3A0-432A-B472-CE1D06EA300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9D9EAB5-0D83-4206-822B-E2D98CC440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28131DF1-57AC-4B1B-939E-03080A5674D7}"/>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6" name="Нижний колонтитул 5">
            <a:extLst>
              <a:ext uri="{FF2B5EF4-FFF2-40B4-BE49-F238E27FC236}">
                <a16:creationId xmlns:a16="http://schemas.microsoft.com/office/drawing/2014/main" id="{D530C8FA-94E6-42EC-B96E-5252C9BF577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C21D7F1-5DE3-453A-956A-20C071D14ADD}"/>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130677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FA5894-D3C2-4EF8-8B61-CA1E6BB5D64A}"/>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F8C398D5-E69A-465D-851A-68947CBADF6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88F77011-0D30-43D2-9C0A-AA69DAEA1A3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8126C324-02F2-427F-85AA-AA93E17DDA76}"/>
              </a:ext>
            </a:extLst>
          </p:cNvPr>
          <p:cNvSpPr>
            <a:spLocks noGrp="1"/>
          </p:cNvSpPr>
          <p:nvPr>
            <p:ph type="dt" sz="half" idx="10"/>
          </p:nvPr>
        </p:nvSpPr>
        <p:spPr/>
        <p:txBody>
          <a:bodyPr/>
          <a:lstStyle/>
          <a:p>
            <a:fld id="{1488EE6A-98C9-4842-9158-2ED50896105C}" type="datetimeFigureOut">
              <a:rPr lang="ru-RU" smtClean="0"/>
              <a:pPr/>
              <a:t>22.12.2021</a:t>
            </a:fld>
            <a:endParaRPr lang="ru-RU"/>
          </a:p>
        </p:txBody>
      </p:sp>
      <p:sp>
        <p:nvSpPr>
          <p:cNvPr id="6" name="Нижний колонтитул 5">
            <a:extLst>
              <a:ext uri="{FF2B5EF4-FFF2-40B4-BE49-F238E27FC236}">
                <a16:creationId xmlns:a16="http://schemas.microsoft.com/office/drawing/2014/main" id="{2365A69B-D94E-4CC2-BE80-B70A4F9CEFD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B815D63-CA86-4457-A5B7-02A5CEABF72F}"/>
              </a:ext>
            </a:extLst>
          </p:cNvPr>
          <p:cNvSpPr>
            <a:spLocks noGrp="1"/>
          </p:cNvSpPr>
          <p:nvPr>
            <p:ph type="sldNum" sz="quarter" idx="12"/>
          </p:nvPr>
        </p:nvSpPr>
        <p:spPr/>
        <p:txBody>
          <a:bodyPr/>
          <a:lstStyle/>
          <a:p>
            <a:fld id="{9DDA7BB0-6098-4C8A-BB78-1B3B590328A3}" type="slidenum">
              <a:rPr lang="ru-RU" smtClean="0"/>
              <a:pPr/>
              <a:t>‹#›</a:t>
            </a:fld>
            <a:endParaRPr lang="ru-RU"/>
          </a:p>
        </p:txBody>
      </p:sp>
    </p:spTree>
    <p:extLst>
      <p:ext uri="{BB962C8B-B14F-4D97-AF65-F5344CB8AC3E}">
        <p14:creationId xmlns:p14="http://schemas.microsoft.com/office/powerpoint/2010/main" val="305562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83CB1C-67DC-4B92-9851-E1D1AC5F576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B06D970D-3E7D-4418-A4BB-1A0B3A7B7A7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86117BD-5BF0-4F09-ADC4-44874DE5371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488EE6A-98C9-4842-9158-2ED50896105C}" type="datetimeFigureOut">
              <a:rPr lang="ru-RU" smtClean="0"/>
              <a:pPr/>
              <a:t>22.12.2021</a:t>
            </a:fld>
            <a:endParaRPr lang="ru-RU"/>
          </a:p>
        </p:txBody>
      </p:sp>
      <p:sp>
        <p:nvSpPr>
          <p:cNvPr id="5" name="Нижний колонтитул 4">
            <a:extLst>
              <a:ext uri="{FF2B5EF4-FFF2-40B4-BE49-F238E27FC236}">
                <a16:creationId xmlns:a16="http://schemas.microsoft.com/office/drawing/2014/main" id="{79FD22CF-A97B-4360-BBA5-500629F598C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7041903-8B91-4A7B-9039-81DB46FC678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DA7BB0-6098-4C8A-BB78-1B3B590328A3}" type="slidenum">
              <a:rPr lang="ru-RU" smtClean="0"/>
              <a:pPr/>
              <a:t>‹#›</a:t>
            </a:fld>
            <a:endParaRPr lang="ru-RU"/>
          </a:p>
        </p:txBody>
      </p:sp>
    </p:spTree>
    <p:extLst>
      <p:ext uri="{BB962C8B-B14F-4D97-AF65-F5344CB8AC3E}">
        <p14:creationId xmlns:p14="http://schemas.microsoft.com/office/powerpoint/2010/main" val="21873234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2EF1B3-DD03-47FC-B88C-D9C1E016E821}"/>
              </a:ext>
            </a:extLst>
          </p:cNvPr>
          <p:cNvSpPr>
            <a:spLocks noGrp="1"/>
          </p:cNvSpPr>
          <p:nvPr>
            <p:ph type="title"/>
          </p:nvPr>
        </p:nvSpPr>
        <p:spPr>
          <a:xfrm>
            <a:off x="623888" y="1736727"/>
            <a:ext cx="7886700" cy="2852737"/>
          </a:xfrm>
        </p:spPr>
        <p:txBody>
          <a:bodyPr/>
          <a:lstStyle/>
          <a:p>
            <a:r>
              <a:rPr lang="ru-RU" dirty="0">
                <a:latin typeface="Bahnschrift SemiBold" panose="020B0502040204020203" pitchFamily="34" charset="0"/>
              </a:rPr>
              <a:t>Презентация на тему – правила дорожного движения</a:t>
            </a:r>
          </a:p>
        </p:txBody>
      </p:sp>
      <p:sp>
        <p:nvSpPr>
          <p:cNvPr id="3" name="Текст 2">
            <a:extLst>
              <a:ext uri="{FF2B5EF4-FFF2-40B4-BE49-F238E27FC236}">
                <a16:creationId xmlns:a16="http://schemas.microsoft.com/office/drawing/2014/main" id="{A45FE563-BCF5-44BA-BB74-957ACE5ED9D0}"/>
              </a:ext>
            </a:extLst>
          </p:cNvPr>
          <p:cNvSpPr>
            <a:spLocks noGrp="1"/>
          </p:cNvSpPr>
          <p:nvPr>
            <p:ph type="body" idx="1"/>
          </p:nvPr>
        </p:nvSpPr>
        <p:spPr/>
        <p:txBody>
          <a:bodyPr>
            <a:normAutofit/>
          </a:bodyPr>
          <a:lstStyle/>
          <a:p>
            <a:r>
              <a:rPr lang="ru-RU" sz="2400" dirty="0">
                <a:solidFill>
                  <a:schemeClr val="tx1">
                    <a:lumMod val="95000"/>
                    <a:lumOff val="5000"/>
                  </a:schemeClr>
                </a:solidFill>
                <a:latin typeface="Bahnschrift SemiBold SemiConden" panose="020B0502040204020203" pitchFamily="34" charset="0"/>
              </a:rPr>
              <a:t>Бобров Дмитрий, 8г. Ученик МАОУ ЦО №47</a:t>
            </a:r>
          </a:p>
        </p:txBody>
      </p:sp>
    </p:spTree>
    <p:extLst>
      <p:ext uri="{BB962C8B-B14F-4D97-AF65-F5344CB8AC3E}">
        <p14:creationId xmlns:p14="http://schemas.microsoft.com/office/powerpoint/2010/main" val="2941201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Предписывающие знаки</a:t>
            </a:r>
            <a:br>
              <a:rPr lang="ru-RU" b="1" dirty="0"/>
            </a:br>
            <a:endParaRPr lang="ru-RU" dirty="0"/>
          </a:p>
        </p:txBody>
      </p:sp>
      <p:sp>
        <p:nvSpPr>
          <p:cNvPr id="3" name="Содержимое 2"/>
          <p:cNvSpPr>
            <a:spLocks noGrp="1"/>
          </p:cNvSpPr>
          <p:nvPr>
            <p:ph idx="1"/>
          </p:nvPr>
        </p:nvSpPr>
        <p:spPr>
          <a:xfrm>
            <a:off x="457200" y="1600200"/>
            <a:ext cx="4474840" cy="4525963"/>
          </a:xfrm>
        </p:spPr>
        <p:txBody>
          <a:bodyPr>
            <a:normAutofit/>
          </a:bodyPr>
          <a:lstStyle/>
          <a:p>
            <a:r>
              <a:rPr lang="ru-RU" dirty="0"/>
              <a:t>Данная группа знаков указывает направления движения транспортных средств, минимальную скорость движения на отдельных участках, места движения велосипедистов и пешеходов. Знаки устанавливают непосредственно перед участками дорог, на которых вводятся определенное предписание.</a:t>
            </a:r>
            <a:br>
              <a:rPr lang="ru-RU" dirty="0"/>
            </a:br>
            <a:br>
              <a:rPr lang="ru-RU" dirty="0"/>
            </a:br>
            <a:endParaRPr lang="ru-RU" dirty="0"/>
          </a:p>
        </p:txBody>
      </p:sp>
      <p:pic>
        <p:nvPicPr>
          <p:cNvPr id="3074" name="Picture 2" descr="C:\Documents and Settings\777\Мои документы\Мои рисунки\znaki006.jpg"/>
          <p:cNvPicPr>
            <a:picLocks noChangeAspect="1" noChangeArrowheads="1"/>
          </p:cNvPicPr>
          <p:nvPr/>
        </p:nvPicPr>
        <p:blipFill>
          <a:blip r:embed="rId2" cstate="print"/>
          <a:srcRect/>
          <a:stretch>
            <a:fillRect/>
          </a:stretch>
        </p:blipFill>
        <p:spPr bwMode="auto">
          <a:xfrm>
            <a:off x="5292080" y="1556792"/>
            <a:ext cx="3168352" cy="44654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Информационно-указательные знаки</a:t>
            </a:r>
            <a:br>
              <a:rPr lang="ru-RU" b="1" dirty="0"/>
            </a:br>
            <a:endParaRPr lang="ru-RU" dirty="0"/>
          </a:p>
        </p:txBody>
      </p:sp>
      <p:sp>
        <p:nvSpPr>
          <p:cNvPr id="3" name="Содержимое 2"/>
          <p:cNvSpPr>
            <a:spLocks noGrp="1"/>
          </p:cNvSpPr>
          <p:nvPr>
            <p:ph idx="1"/>
          </p:nvPr>
        </p:nvSpPr>
        <p:spPr/>
        <p:txBody>
          <a:bodyPr>
            <a:normAutofit/>
          </a:bodyPr>
          <a:lstStyle/>
          <a:p>
            <a:r>
              <a:rPr lang="ru-RU" dirty="0"/>
              <a:t>Информационно-указательные знаки информируют участников движения об определенных режимах и особенностях движения на проезжей части, расположения на пути следования населенных пунктах и других объектах. Некоторые из этих знаков могут вводить определенные ограничения в режимы движения и отменять их. Знаки с зеленым фоном устанавливаются на автомагистралях, с белым - в населенных пунктах, с желтым - при объездах ремонтируемых участков дороги. </a:t>
            </a:r>
            <a:br>
              <a:rPr lang="ru-RU" dirty="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075240" cy="1143000"/>
          </a:xfrm>
        </p:spPr>
        <p:txBody>
          <a:bodyPr/>
          <a:lstStyle/>
          <a:p>
            <a:r>
              <a:rPr lang="ru-RU" dirty="0">
                <a:solidFill>
                  <a:schemeClr val="tx1">
                    <a:lumMod val="95000"/>
                    <a:lumOff val="5000"/>
                  </a:schemeClr>
                </a:solidFill>
                <a:latin typeface="Bahnschrift Condensed" panose="020B0502040204020203" pitchFamily="34" charset="0"/>
              </a:rPr>
              <a:t>Обязанности пешехода</a:t>
            </a:r>
          </a:p>
        </p:txBody>
      </p:sp>
      <p:sp>
        <p:nvSpPr>
          <p:cNvPr id="7" name="Содержимое 6"/>
          <p:cNvSpPr>
            <a:spLocks noGrp="1"/>
          </p:cNvSpPr>
          <p:nvPr>
            <p:ph idx="1"/>
          </p:nvPr>
        </p:nvSpPr>
        <p:spPr>
          <a:xfrm>
            <a:off x="457200" y="1268760"/>
            <a:ext cx="8301608" cy="4525963"/>
          </a:xfrm>
        </p:spPr>
        <p:txBody>
          <a:bodyPr>
            <a:noAutofit/>
          </a:bodyPr>
          <a:lstStyle/>
          <a:p>
            <a:r>
              <a:rPr lang="ru-RU" sz="1800" dirty="0">
                <a:solidFill>
                  <a:schemeClr val="tx1">
                    <a:lumMod val="95000"/>
                    <a:lumOff val="5000"/>
                  </a:schemeClr>
                </a:solidFill>
                <a:latin typeface="Bahnschrift" panose="020B0502040204020203" pitchFamily="34" charset="0"/>
              </a:rPr>
              <a:t>4.1.Пешеходы должны двигаться по тротуарам или пешеходным дорожкам, а при их отсутствии – по обочине. </a:t>
            </a:r>
          </a:p>
          <a:p>
            <a:r>
              <a:rPr lang="ru-RU" sz="1800" dirty="0">
                <a:solidFill>
                  <a:schemeClr val="tx1">
                    <a:lumMod val="95000"/>
                    <a:lumOff val="5000"/>
                  </a:schemeClr>
                </a:solidFill>
                <a:latin typeface="Bahnschrift" panose="020B0502040204020203" pitchFamily="34" charset="0"/>
              </a:rPr>
              <a:t>При движении по краю проезжей части пешеходы должны идти навстречу движению транспортных средств.</a:t>
            </a:r>
          </a:p>
          <a:p>
            <a:r>
              <a:rPr lang="ru-RU" sz="1800" dirty="0">
                <a:solidFill>
                  <a:schemeClr val="tx1">
                    <a:lumMod val="95000"/>
                    <a:lumOff val="5000"/>
                  </a:schemeClr>
                </a:solidFill>
                <a:latin typeface="Bahnschrift" panose="020B0502040204020203" pitchFamily="34" charset="0"/>
              </a:rPr>
              <a:t>4.3.Пешеходы должны пересекать проезжую часть по пешеходным переходам.</a:t>
            </a:r>
          </a:p>
          <a:p>
            <a:r>
              <a:rPr lang="ru-RU" sz="1800" dirty="0">
                <a:solidFill>
                  <a:schemeClr val="tx1">
                    <a:lumMod val="95000"/>
                    <a:lumOff val="5000"/>
                  </a:schemeClr>
                </a:solidFill>
                <a:latin typeface="Bahnschrift" panose="020B0502040204020203" pitchFamily="34" charset="0"/>
              </a:rPr>
              <a:t>При отсутствии в зоне видимости перехода или перекрестка разрешается переходить дорогу под прямым углом к краю проезжей части на участках без разделительной полосы.</a:t>
            </a:r>
          </a:p>
          <a:p>
            <a:r>
              <a:rPr lang="ru-RU" sz="1800" dirty="0">
                <a:solidFill>
                  <a:schemeClr val="tx1">
                    <a:lumMod val="95000"/>
                    <a:lumOff val="5000"/>
                  </a:schemeClr>
                </a:solidFill>
                <a:latin typeface="Bahnschrift" panose="020B0502040204020203" pitchFamily="34" charset="0"/>
              </a:rPr>
              <a:t>4.4. В местах, где движение регулируется, пешеходы должны руководствоваться сигналами регулировщика ил пешеходного светофора.</a:t>
            </a:r>
          </a:p>
          <a:p>
            <a:r>
              <a:rPr lang="ru-RU" sz="1800" dirty="0">
                <a:solidFill>
                  <a:schemeClr val="tx1">
                    <a:lumMod val="95000"/>
                    <a:lumOff val="5000"/>
                  </a:schemeClr>
                </a:solidFill>
                <a:latin typeface="Bahnschrift" panose="020B0502040204020203" pitchFamily="34" charset="0"/>
              </a:rPr>
              <a:t>4.5.Пешеход должен выходить на проезжую часть после того, как оценят расстояние до приближающихся транспортных средств.  </a:t>
            </a:r>
          </a:p>
          <a:p>
            <a:r>
              <a:rPr lang="ru-RU" sz="1800" dirty="0">
                <a:solidFill>
                  <a:schemeClr val="tx1">
                    <a:lumMod val="95000"/>
                    <a:lumOff val="5000"/>
                  </a:schemeClr>
                </a:solidFill>
                <a:latin typeface="Bahnschrift" panose="020B0502040204020203" pitchFamily="34" charset="0"/>
              </a:rPr>
              <a:t>4.6.Выйдя на проезжую часть, пешеходы не должны задерживаться или останавливаться, если это не связано с обеспечением безопасности движения.</a:t>
            </a:r>
          </a:p>
          <a:p>
            <a:r>
              <a:rPr lang="ru-RU" sz="1800" dirty="0">
                <a:solidFill>
                  <a:schemeClr val="tx1">
                    <a:lumMod val="95000"/>
                    <a:lumOff val="5000"/>
                  </a:schemeClr>
                </a:solidFill>
                <a:latin typeface="Bahnschrift" panose="020B0502040204020203" pitchFamily="34" charset="0"/>
              </a:rPr>
              <a:t>Пешеходы, не успевшие закончить переход, должны остановиться на линии, разделяющей транспортные потоки противоположных направлений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4664"/>
            <a:ext cx="7886700" cy="2592288"/>
          </a:xfrm>
        </p:spPr>
        <p:txBody>
          <a:bodyPr>
            <a:noAutofit/>
          </a:bodyPr>
          <a:lstStyle/>
          <a:p>
            <a:r>
              <a:rPr lang="ru-RU" sz="6000" dirty="0">
                <a:solidFill>
                  <a:schemeClr val="tx1">
                    <a:lumMod val="95000"/>
                    <a:lumOff val="5000"/>
                  </a:schemeClr>
                </a:solidFill>
                <a:latin typeface="Bahnschrift Condensed" panose="020B0502040204020203" pitchFamily="34" charset="0"/>
              </a:rPr>
              <a:t>Нельзя перебегать через дорогу!</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1014" y="785279"/>
            <a:ext cx="7886700" cy="4351338"/>
          </a:xfrm>
        </p:spPr>
        <p:txBody>
          <a:bodyPr/>
          <a:lstStyle/>
          <a:p>
            <a:pPr>
              <a:buNone/>
            </a:pPr>
            <a:endParaRPr lang="ru-RU" dirty="0"/>
          </a:p>
        </p:txBody>
      </p:sp>
      <p:sp>
        <p:nvSpPr>
          <p:cNvPr id="4" name="Скругленный прямоугольник 3"/>
          <p:cNvSpPr/>
          <p:nvPr/>
        </p:nvSpPr>
        <p:spPr>
          <a:xfrm>
            <a:off x="1799692" y="591890"/>
            <a:ext cx="55446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Автомобильный транспорт</a:t>
            </a:r>
          </a:p>
        </p:txBody>
      </p:sp>
      <p:sp>
        <p:nvSpPr>
          <p:cNvPr id="5" name="Скругленный прямоугольник 4"/>
          <p:cNvSpPr/>
          <p:nvPr/>
        </p:nvSpPr>
        <p:spPr>
          <a:xfrm>
            <a:off x="821702" y="2194514"/>
            <a:ext cx="244827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ГРУЗОВОЙ</a:t>
            </a:r>
          </a:p>
        </p:txBody>
      </p:sp>
      <p:cxnSp>
        <p:nvCxnSpPr>
          <p:cNvPr id="7" name="Прямая со стрелкой 6"/>
          <p:cNvCxnSpPr>
            <a:cxnSpLocks/>
          </p:cNvCxnSpPr>
          <p:nvPr/>
        </p:nvCxnSpPr>
        <p:spPr>
          <a:xfrm rot="10800000" flipV="1">
            <a:off x="1901822" y="1405942"/>
            <a:ext cx="1368152" cy="7920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 name="Скругленный прямоугольник 8"/>
          <p:cNvSpPr/>
          <p:nvPr/>
        </p:nvSpPr>
        <p:spPr>
          <a:xfrm>
            <a:off x="3650957" y="2305258"/>
            <a:ext cx="216024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ЛЕГКОВОЙ</a:t>
            </a:r>
          </a:p>
        </p:txBody>
      </p:sp>
      <p:cxnSp>
        <p:nvCxnSpPr>
          <p:cNvPr id="11" name="Прямая со стрелкой 10"/>
          <p:cNvCxnSpPr>
            <a:endCxn id="9" idx="0"/>
          </p:cNvCxnSpPr>
          <p:nvPr/>
        </p:nvCxnSpPr>
        <p:spPr>
          <a:xfrm rot="16200000" flipH="1">
            <a:off x="4155013" y="1729194"/>
            <a:ext cx="936104" cy="2160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Скругленный прямоугольник 11"/>
          <p:cNvSpPr/>
          <p:nvPr/>
        </p:nvSpPr>
        <p:spPr>
          <a:xfrm>
            <a:off x="6159335" y="2054014"/>
            <a:ext cx="216024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ОБЩЕСТВЕННЫЙ</a:t>
            </a:r>
          </a:p>
        </p:txBody>
      </p:sp>
      <p:cxnSp>
        <p:nvCxnSpPr>
          <p:cNvPr id="16" name="Прямая со стрелкой 15"/>
          <p:cNvCxnSpPr/>
          <p:nvPr/>
        </p:nvCxnSpPr>
        <p:spPr>
          <a:xfrm>
            <a:off x="6271180" y="1405942"/>
            <a:ext cx="720080" cy="64807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latin typeface="Bahnschrift" panose="020B0502040204020203" pitchFamily="34" charset="0"/>
              </a:rPr>
              <a:t>Человеческая жизнь бесценна! </a:t>
            </a:r>
            <a:br>
              <a:rPr lang="ru-RU" sz="3600" dirty="0">
                <a:latin typeface="Bahnschrift" panose="020B0502040204020203" pitchFamily="34" charset="0"/>
              </a:rPr>
            </a:br>
            <a:r>
              <a:rPr lang="ru-RU" sz="3600" dirty="0">
                <a:latin typeface="Bahnschrift" panose="020B0502040204020203" pitchFamily="34" charset="0"/>
              </a:rPr>
              <a:t>Берегите себя!</a:t>
            </a:r>
          </a:p>
        </p:txBody>
      </p:sp>
      <p:sp>
        <p:nvSpPr>
          <p:cNvPr id="5" name="Объект 4">
            <a:extLst>
              <a:ext uri="{FF2B5EF4-FFF2-40B4-BE49-F238E27FC236}">
                <a16:creationId xmlns:a16="http://schemas.microsoft.com/office/drawing/2014/main" id="{3255916E-6799-4D09-994E-6890289114E1}"/>
              </a:ext>
            </a:extLst>
          </p:cNvPr>
          <p:cNvSpPr>
            <a:spLocks noGrp="1"/>
          </p:cNvSpPr>
          <p:nvPr>
            <p:ph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116632"/>
            <a:ext cx="6048672" cy="864096"/>
          </a:xfrm>
        </p:spPr>
        <p:txBody>
          <a:bodyPr>
            <a:normAutofit/>
          </a:bodyPr>
          <a:lstStyle/>
          <a:p>
            <a:r>
              <a:rPr lang="ru-RU" sz="4000" dirty="0">
                <a:solidFill>
                  <a:schemeClr val="tx2">
                    <a:lumMod val="50000"/>
                  </a:schemeClr>
                </a:solidFill>
                <a:effectLst>
                  <a:outerShdw blurRad="38100" dist="38100" dir="2700000" algn="tl">
                    <a:srgbClr val="000000">
                      <a:alpha val="43137"/>
                    </a:srgbClr>
                  </a:outerShdw>
                </a:effectLst>
                <a:latin typeface="Bahnschrift Condensed" panose="020B0502040204020203" pitchFamily="34" charset="0"/>
              </a:rPr>
              <a:t>ПРАВИЛА ДОРОЖНОГО ДВИЖЕНИЯ</a:t>
            </a:r>
          </a:p>
        </p:txBody>
      </p:sp>
      <p:sp>
        <p:nvSpPr>
          <p:cNvPr id="3" name="Подзаголовок 2"/>
          <p:cNvSpPr>
            <a:spLocks noGrp="1"/>
          </p:cNvSpPr>
          <p:nvPr>
            <p:ph type="subTitle" idx="1"/>
          </p:nvPr>
        </p:nvSpPr>
        <p:spPr>
          <a:xfrm>
            <a:off x="827584" y="1268760"/>
            <a:ext cx="7592888" cy="3240360"/>
          </a:xfrm>
        </p:spPr>
        <p:txBody>
          <a:bodyPr>
            <a:normAutofit/>
          </a:bodyPr>
          <a:lstStyle/>
          <a:p>
            <a:r>
              <a:rPr lang="ru-RU" sz="4000" dirty="0">
                <a:solidFill>
                  <a:schemeClr val="tx2">
                    <a:lumMod val="50000"/>
                  </a:schemeClr>
                </a:solidFill>
                <a:latin typeface="Bahnschrift" panose="020B0502040204020203" pitchFamily="34" charset="0"/>
              </a:rPr>
              <a:t>Правила дорожного движения устанавливают единый порядок дорожного движения на всей территории Российской Федерации.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dirty="0"/>
              <a:t>Статистика</a:t>
            </a:r>
          </a:p>
        </p:txBody>
      </p:sp>
      <p:sp>
        <p:nvSpPr>
          <p:cNvPr id="3" name="Содержимое 2"/>
          <p:cNvSpPr>
            <a:spLocks noGrp="1"/>
          </p:cNvSpPr>
          <p:nvPr>
            <p:ph idx="1"/>
          </p:nvPr>
        </p:nvSpPr>
        <p:spPr>
          <a:xfrm>
            <a:off x="323528" y="908720"/>
            <a:ext cx="8229600" cy="5616624"/>
          </a:xfrm>
        </p:spPr>
        <p:txBody>
          <a:bodyPr>
            <a:normAutofit/>
          </a:bodyPr>
          <a:lstStyle/>
          <a:p>
            <a:r>
              <a:rPr lang="ru-RU" dirty="0"/>
              <a:t>По статистике, примерно три четверти всех ДТП с участием детей происходит в результате их непродуманных действий. Среди них наиболее частыми являются: </a:t>
            </a:r>
          </a:p>
          <a:p>
            <a:pPr lvl="0"/>
            <a:r>
              <a:rPr lang="ru-RU" dirty="0">
                <a:solidFill>
                  <a:srgbClr val="FF0000"/>
                </a:solidFill>
              </a:rPr>
              <a:t>Переход через проезжую часть вне установленных для перехода мест 35-40%</a:t>
            </a:r>
          </a:p>
          <a:p>
            <a:pPr lvl="0"/>
            <a:r>
              <a:rPr lang="ru-RU" dirty="0">
                <a:solidFill>
                  <a:srgbClr val="C00000"/>
                </a:solidFill>
              </a:rPr>
              <a:t>Неожиданный выход из-за движущихся или стоящих транспортных средств или других препятствий, мешающих обзору25-30%</a:t>
            </a:r>
          </a:p>
          <a:p>
            <a:pPr lvl="0"/>
            <a:r>
              <a:rPr lang="ru-RU" dirty="0">
                <a:solidFill>
                  <a:schemeClr val="accent6">
                    <a:lumMod val="75000"/>
                  </a:schemeClr>
                </a:solidFill>
              </a:rPr>
              <a:t>Неподчинение сигналам светофора10-15%</a:t>
            </a:r>
          </a:p>
          <a:p>
            <a:pPr lvl="0"/>
            <a:r>
              <a:rPr lang="ru-RU" dirty="0">
                <a:solidFill>
                  <a:schemeClr val="accent2">
                    <a:lumMod val="50000"/>
                  </a:schemeClr>
                </a:solidFill>
              </a:rPr>
              <a:t>Игры на проезжей части и ходьба по ней при наличии тротуара-5-10%</a:t>
            </a:r>
          </a:p>
          <a:p>
            <a:pPr lvl="0"/>
            <a:endParaRPr lang="ru-RU" dirty="0">
              <a:solidFill>
                <a:schemeClr val="accent2">
                  <a:lumMod val="50000"/>
                </a:schemeClr>
              </a:solidFill>
            </a:endParaRPr>
          </a:p>
          <a:p>
            <a:pPr lvl="0"/>
            <a:endParaRPr lang="ru-RU" dirty="0">
              <a:solidFill>
                <a:schemeClr val="accent2">
                  <a:lumMod val="50000"/>
                </a:schemeClr>
              </a:solidFill>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67544" y="260648"/>
            <a:ext cx="8229600" cy="5688632"/>
          </a:xfrm>
        </p:spPr>
        <p:txBody>
          <a:bodyPr>
            <a:normAutofit/>
          </a:bodyPr>
          <a:lstStyle/>
          <a:p>
            <a:r>
              <a:rPr lang="ru-RU" sz="4000" dirty="0">
                <a:solidFill>
                  <a:schemeClr val="tx1">
                    <a:lumMod val="95000"/>
                    <a:lumOff val="5000"/>
                  </a:schemeClr>
                </a:solidFill>
                <a:latin typeface="Bahnschrift" panose="020B0502040204020203" pitchFamily="34" charset="0"/>
              </a:rPr>
              <a:t>Ежедневно на дорогах России погибает около 1,5 тысяч детей</a:t>
            </a:r>
            <a:br>
              <a:rPr lang="ru-RU" sz="4000" dirty="0">
                <a:solidFill>
                  <a:schemeClr val="tx1">
                    <a:lumMod val="95000"/>
                    <a:lumOff val="5000"/>
                  </a:schemeClr>
                </a:solidFill>
                <a:latin typeface="Bahnschrift" panose="020B0502040204020203" pitchFamily="34" charset="0"/>
              </a:rPr>
            </a:br>
            <a:r>
              <a:rPr lang="ru-RU" sz="4000" dirty="0">
                <a:solidFill>
                  <a:schemeClr val="tx1">
                    <a:lumMod val="95000"/>
                    <a:lumOff val="5000"/>
                  </a:schemeClr>
                </a:solidFill>
                <a:latin typeface="Bahnschrift" panose="020B0502040204020203" pitchFamily="34" charset="0"/>
              </a:rPr>
              <a:t>24 тысячи получают ранения. И,- это не просто цифры!</a:t>
            </a:r>
            <a:br>
              <a:rPr lang="ru-RU" sz="4000" dirty="0">
                <a:solidFill>
                  <a:schemeClr val="tx1">
                    <a:lumMod val="95000"/>
                    <a:lumOff val="5000"/>
                  </a:schemeClr>
                </a:solidFill>
              </a:rPr>
            </a:br>
            <a:endParaRPr lang="ru-RU" sz="4000" dirty="0">
              <a:solidFill>
                <a:schemeClr val="tx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Дорожные знаки</a:t>
            </a:r>
          </a:p>
        </p:txBody>
      </p:sp>
      <p:sp>
        <p:nvSpPr>
          <p:cNvPr id="3" name="Содержимое 2"/>
          <p:cNvSpPr>
            <a:spLocks noGrp="1"/>
          </p:cNvSpPr>
          <p:nvPr>
            <p:ph idx="1"/>
          </p:nvPr>
        </p:nvSpPr>
        <p:spPr/>
        <p:txBody>
          <a:bodyPr>
            <a:normAutofit fontScale="47500" lnSpcReduction="20000"/>
          </a:bodyPr>
          <a:lstStyle/>
          <a:p>
            <a:r>
              <a:rPr lang="ru-RU" sz="4200" dirty="0"/>
              <a:t>Для правильной и безопасной организации дорожного движения применяют дорожные знаки.</a:t>
            </a:r>
          </a:p>
          <a:p>
            <a:r>
              <a:rPr lang="ru-RU" sz="4200" dirty="0"/>
              <a:t> Они предупреждают водителей об опасных участках дороги, устанавливают очередность проезда транспортных средств, запрещают и вводят определенные ограничения, указывают разрешенные направления движения, информируют водителей об особенностях дороги, помогая правильно и своевременно разобраться в конкретной дорожной ситуации. </a:t>
            </a:r>
          </a:p>
          <a:p>
            <a:r>
              <a:rPr lang="ru-RU" sz="4200" dirty="0">
                <a:solidFill>
                  <a:srgbClr val="C00000"/>
                </a:solidFill>
              </a:rPr>
              <a:t>Дорожные знаки разделены на семь групп: предупреждающие, приоритета, запрещающие, предписывающие, информационно-указательные, сервиса, дополнительной информации (таблички</a:t>
            </a:r>
            <a:r>
              <a:rPr lang="ru-RU" sz="4200" dirty="0">
                <a:solidFill>
                  <a:srgbClr val="00B050"/>
                </a:solidFill>
              </a:rPr>
              <a:t>). </a:t>
            </a:r>
            <a:r>
              <a:rPr lang="ru-RU" sz="4200" dirty="0"/>
              <a:t>Каждому знаку присвоен свой номер. Первая цифра указывает на группу знака, вторая - на порядковый номер внутри группы, </a:t>
            </a:r>
            <a:r>
              <a:rPr lang="ru-RU" sz="4200" dirty="0" err="1"/>
              <a:t>третья-на</a:t>
            </a:r>
            <a:r>
              <a:rPr lang="ru-RU" sz="4200" dirty="0"/>
              <a:t> его разновидность.</a:t>
            </a:r>
          </a:p>
          <a:p>
            <a:r>
              <a:rPr lang="ru-RU" sz="4200" dirty="0"/>
              <a:t> Постоянные дорожные знаки устанавливают с правой стороны вне проезжей части и обочины. </a:t>
            </a:r>
            <a:br>
              <a:rPr lang="ru-RU" sz="4200" dirty="0"/>
            </a:br>
            <a:endParaRPr lang="ru-RU" sz="4200"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Предупреждающие знаки</a:t>
            </a:r>
            <a:br>
              <a:rPr lang="ru-RU" b="1" dirty="0"/>
            </a:br>
            <a:endParaRPr lang="ru-RU" dirty="0"/>
          </a:p>
        </p:txBody>
      </p:sp>
      <p:sp>
        <p:nvSpPr>
          <p:cNvPr id="3" name="Содержимое 2"/>
          <p:cNvSpPr>
            <a:spLocks noGrp="1"/>
          </p:cNvSpPr>
          <p:nvPr>
            <p:ph idx="1"/>
          </p:nvPr>
        </p:nvSpPr>
        <p:spPr>
          <a:xfrm>
            <a:off x="457200" y="1600201"/>
            <a:ext cx="8291264" cy="2764904"/>
          </a:xfrm>
        </p:spPr>
        <p:txBody>
          <a:bodyPr>
            <a:normAutofit/>
          </a:bodyPr>
          <a:lstStyle/>
          <a:p>
            <a:r>
              <a:rPr lang="ru-RU" dirty="0"/>
              <a:t>Эта группа знаков не вводит ограничений на порядок движения, а лишь предупреждает водителей о расположении опасных участках и характере опасности.</a:t>
            </a:r>
          </a:p>
          <a:p>
            <a:r>
              <a:rPr lang="ru-RU" dirty="0"/>
              <a:t>Знаки этой группы имеют треугольную форму с белым фоном и красным окаймлением, кроме знаков 1.31, 1.3.2 , 1.4.1-1.4.6, 1.31.1-1.31.3. Символом внутри знака обозначена опасность.</a:t>
            </a:r>
          </a:p>
          <a:p>
            <a:r>
              <a:rPr lang="ru-RU" dirty="0"/>
              <a:t>О чем предупреждают  знаки 1.20 и 1.21?</a:t>
            </a:r>
          </a:p>
          <a:p>
            <a:endParaRPr lang="ru-RU" dirty="0"/>
          </a:p>
        </p:txBody>
      </p:sp>
      <p:pic>
        <p:nvPicPr>
          <p:cNvPr id="1028" name="Picture 4" descr="C:\Documents and Settings\777\Мои документы\Мои рисунки\предупреждающие знаки.jpg"/>
          <p:cNvPicPr>
            <a:picLocks noChangeAspect="1" noChangeArrowheads="1"/>
          </p:cNvPicPr>
          <p:nvPr/>
        </p:nvPicPr>
        <p:blipFill>
          <a:blip r:embed="rId2" cstate="print"/>
          <a:srcRect/>
          <a:stretch>
            <a:fillRect/>
          </a:stretch>
        </p:blipFill>
        <p:spPr bwMode="auto">
          <a:xfrm>
            <a:off x="2195736" y="4365104"/>
            <a:ext cx="4257675" cy="22193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Предупреждающие знаки 1.20,1.21</a:t>
            </a:r>
          </a:p>
        </p:txBody>
      </p:sp>
      <p:sp>
        <p:nvSpPr>
          <p:cNvPr id="3" name="Содержимое 2"/>
          <p:cNvSpPr>
            <a:spLocks noGrp="1"/>
          </p:cNvSpPr>
          <p:nvPr>
            <p:ph idx="1"/>
          </p:nvPr>
        </p:nvSpPr>
        <p:spPr/>
        <p:txBody>
          <a:bodyPr>
            <a:normAutofit/>
          </a:bodyPr>
          <a:lstStyle/>
          <a:p>
            <a:r>
              <a:rPr lang="ru-RU" b="1" dirty="0"/>
              <a:t>Знак 1.20 "Пешеходный переход"</a:t>
            </a:r>
            <a:r>
              <a:rPr lang="ru-RU" dirty="0"/>
              <a:t> предупреждает водителей о приближении к пешеходному переходу, где необходимо снизить скорость и руководствоваться правилами проезда соответствующих переходов. Необходимо помнить и об ограничениях связанных с обгоном, остановкой и стоянкой на таких участках.</a:t>
            </a:r>
            <a:br>
              <a:rPr lang="ru-RU" dirty="0"/>
            </a:br>
            <a:r>
              <a:rPr lang="ru-RU" b="1" dirty="0"/>
              <a:t>Знак 1.21 "Дети"</a:t>
            </a:r>
            <a:r>
              <a:rPr lang="ru-RU" dirty="0"/>
              <a:t> предупреждает о возможном неожиданном появлении детей на проезжей части. Устанавливается вблизи школ, детских садов, игровых площадок и т.п. На таких участках водитель обязан двигаться на своем транспортном средстве предельно внимательно и осторожно. </a:t>
            </a:r>
            <a:br>
              <a:rPr lang="ru-RU" dirty="0"/>
            </a:br>
            <a:br>
              <a:rPr lang="ru-RU" dirty="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Знаки приоритета</a:t>
            </a:r>
            <a:br>
              <a:rPr lang="ru-RU" b="1" dirty="0"/>
            </a:br>
            <a:endParaRPr lang="ru-RU" dirty="0"/>
          </a:p>
        </p:txBody>
      </p:sp>
      <p:sp>
        <p:nvSpPr>
          <p:cNvPr id="3" name="Содержимое 2"/>
          <p:cNvSpPr>
            <a:spLocks noGrp="1"/>
          </p:cNvSpPr>
          <p:nvPr>
            <p:ph idx="1"/>
          </p:nvPr>
        </p:nvSpPr>
        <p:spPr>
          <a:xfrm>
            <a:off x="323528" y="1052736"/>
            <a:ext cx="8229600" cy="3196952"/>
          </a:xfrm>
        </p:spPr>
        <p:txBody>
          <a:bodyPr>
            <a:normAutofit/>
          </a:bodyPr>
          <a:lstStyle/>
          <a:p>
            <a:r>
              <a:rPr lang="ru-RU" dirty="0"/>
              <a:t>Единственная группа знаков, имеющих разную форму и окраску. Знаки приоритета устанавливают очередность проезда транспортных средств на перекрестках, пересечениях проезжих частей, узких участков дороги.</a:t>
            </a:r>
            <a:br>
              <a:rPr lang="ru-RU" dirty="0"/>
            </a:br>
            <a:br>
              <a:rPr lang="ru-RU" dirty="0"/>
            </a:br>
            <a:endParaRPr lang="ru-RU" dirty="0"/>
          </a:p>
        </p:txBody>
      </p:sp>
      <p:pic>
        <p:nvPicPr>
          <p:cNvPr id="4098" name="Picture 2" descr="C:\Documents and Settings\777\Мои документы\Мои рисунки\znaki003_2.jpg"/>
          <p:cNvPicPr>
            <a:picLocks noChangeAspect="1" noChangeArrowheads="1"/>
          </p:cNvPicPr>
          <p:nvPr/>
        </p:nvPicPr>
        <p:blipFill>
          <a:blip r:embed="rId2" cstate="print"/>
          <a:srcRect/>
          <a:stretch>
            <a:fillRect/>
          </a:stretch>
        </p:blipFill>
        <p:spPr bwMode="auto">
          <a:xfrm>
            <a:off x="1691680" y="3573016"/>
            <a:ext cx="5400600" cy="286562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Запрещающие знаки</a:t>
            </a:r>
            <a:br>
              <a:rPr lang="ru-RU" b="1" dirty="0"/>
            </a:br>
            <a:endParaRPr lang="ru-RU" dirty="0"/>
          </a:p>
        </p:txBody>
      </p:sp>
      <p:sp>
        <p:nvSpPr>
          <p:cNvPr id="3" name="Содержимое 2"/>
          <p:cNvSpPr>
            <a:spLocks noGrp="1"/>
          </p:cNvSpPr>
          <p:nvPr>
            <p:ph idx="1"/>
          </p:nvPr>
        </p:nvSpPr>
        <p:spPr>
          <a:xfrm>
            <a:off x="457200" y="1600200"/>
            <a:ext cx="4114800" cy="4709119"/>
          </a:xfrm>
        </p:spPr>
        <p:txBody>
          <a:bodyPr>
            <a:normAutofit lnSpcReduction="10000"/>
          </a:bodyPr>
          <a:lstStyle/>
          <a:p>
            <a:r>
              <a:rPr lang="ru-RU" dirty="0"/>
              <a:t>Эту группу знаков применяют для введения или отмены определенных ограничений по порядку движения. Устанавливают их непосредственно перед участками дорог, где вводятся или отменяются различные ограничения. При необходимости заранее предупредить участников движения о введении определенного ограничения под запрещающим знаком устанавливают табличку 7.1.1 "Расстояние до объекта". </a:t>
            </a:r>
            <a:br>
              <a:rPr lang="ru-RU" dirty="0"/>
            </a:br>
            <a:br>
              <a:rPr lang="ru-RU" dirty="0"/>
            </a:br>
            <a:endParaRPr lang="ru-RU" dirty="0"/>
          </a:p>
        </p:txBody>
      </p:sp>
      <p:pic>
        <p:nvPicPr>
          <p:cNvPr id="5122" name="Picture 2" descr="C:\Documents and Settings\777\Мои документы\Мои рисунки\znaki004.jpg"/>
          <p:cNvPicPr>
            <a:picLocks noChangeAspect="1" noChangeArrowheads="1"/>
          </p:cNvPicPr>
          <p:nvPr/>
        </p:nvPicPr>
        <p:blipFill>
          <a:blip r:embed="rId2" cstate="print"/>
          <a:srcRect/>
          <a:stretch>
            <a:fillRect/>
          </a:stretch>
        </p:blipFill>
        <p:spPr bwMode="auto">
          <a:xfrm>
            <a:off x="5364088" y="1196752"/>
            <a:ext cx="2838450" cy="476250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TotalTime>
  <Words>756</Words>
  <Application>Microsoft Office PowerPoint</Application>
  <PresentationFormat>Экран (4:3)</PresentationFormat>
  <Paragraphs>46</Paragraphs>
  <Slides>15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15</vt:i4>
      </vt:variant>
    </vt:vector>
  </HeadingPairs>
  <TitlesOfParts>
    <vt:vector size="23" baseType="lpstr">
      <vt:lpstr>Arial</vt:lpstr>
      <vt:lpstr>Bahnschrift</vt:lpstr>
      <vt:lpstr>Bahnschrift Condensed</vt:lpstr>
      <vt:lpstr>Bahnschrift SemiBold</vt:lpstr>
      <vt:lpstr>Bahnschrift SemiBold SemiConden</vt:lpstr>
      <vt:lpstr>Calibri</vt:lpstr>
      <vt:lpstr>Calibri Light</vt:lpstr>
      <vt:lpstr>Тема Office</vt:lpstr>
      <vt:lpstr>Презентация на тему – правила дорожного движения</vt:lpstr>
      <vt:lpstr>ПРАВИЛА ДОРОЖНОГО ДВИЖЕНИЯ</vt:lpstr>
      <vt:lpstr>Статистика</vt:lpstr>
      <vt:lpstr>Ежедневно на дорогах России погибает около 1,5 тысяч детей 24 тысячи получают ранения. И,- это не просто цифры! </vt:lpstr>
      <vt:lpstr>Дорожные знаки</vt:lpstr>
      <vt:lpstr>Предупреждающие знаки </vt:lpstr>
      <vt:lpstr>Предупреждающие знаки 1.20,1.21</vt:lpstr>
      <vt:lpstr>Знаки приоритета </vt:lpstr>
      <vt:lpstr>Запрещающие знаки </vt:lpstr>
      <vt:lpstr>Предписывающие знаки </vt:lpstr>
      <vt:lpstr>Информационно-указательные знаки </vt:lpstr>
      <vt:lpstr>Обязанности пешехода</vt:lpstr>
      <vt:lpstr>Нельзя перебегать через дорогу!</vt:lpstr>
      <vt:lpstr>Презентация PowerPoint</vt:lpstr>
      <vt:lpstr>Человеческая жизнь бесценна!  Берегите себя!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дорожного движения</dc:title>
  <dc:creator>Домашний</dc:creator>
  <cp:lastModifiedBy>Дмитрий Бобров</cp:lastModifiedBy>
  <cp:revision>24</cp:revision>
  <dcterms:created xsi:type="dcterms:W3CDTF">2011-09-01T12:05:31Z</dcterms:created>
  <dcterms:modified xsi:type="dcterms:W3CDTF">2021-12-22T14:02:04Z</dcterms:modified>
</cp:coreProperties>
</file>