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9" r:id="rId2"/>
    <p:sldId id="316" r:id="rId3"/>
    <p:sldId id="290" r:id="rId4"/>
    <p:sldId id="260" r:id="rId5"/>
    <p:sldId id="287" r:id="rId6"/>
    <p:sldId id="257" r:id="rId7"/>
    <p:sldId id="288" r:id="rId8"/>
    <p:sldId id="289" r:id="rId9"/>
    <p:sldId id="294" r:id="rId10"/>
    <p:sldId id="296" r:id="rId11"/>
    <p:sldId id="299" r:id="rId12"/>
    <p:sldId id="298" r:id="rId13"/>
    <p:sldId id="293" r:id="rId14"/>
    <p:sldId id="300" r:id="rId15"/>
    <p:sldId id="301" r:id="rId16"/>
    <p:sldId id="313" r:id="rId17"/>
    <p:sldId id="314" r:id="rId18"/>
    <p:sldId id="291" r:id="rId19"/>
    <p:sldId id="315" r:id="rId20"/>
    <p:sldId id="310" r:id="rId21"/>
    <p:sldId id="311" r:id="rId22"/>
  </p:sldIdLst>
  <p:sldSz cx="12192000" cy="6858000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4"/>
    <a:srgbClr val="0757A1"/>
    <a:srgbClr val="FFFF00"/>
    <a:srgbClr val="660033"/>
    <a:srgbClr val="FEFEFE"/>
    <a:srgbClr val="DAF0FD"/>
    <a:srgbClr val="D8F6FE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582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582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B8AECFA5-6141-474B-A922-243D4EEB9FB5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1235075"/>
            <a:ext cx="5929313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55802"/>
            <a:ext cx="5408930" cy="3891112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86365"/>
            <a:ext cx="2929837" cy="49582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386365"/>
            <a:ext cx="2929837" cy="49582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8C17EF10-F741-43A8-BE21-30A099B2E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484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A51B0-B98A-4FD0-8239-5158F832B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5939E-2D46-430E-9D93-D35EC27B80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1A8FB0-7FF5-452C-942A-1A8883B3D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FE15-10EF-4E79-9DE3-10B6EE8A7577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A5BB89-7953-4916-92B8-C62A8130D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F6941F-7AB6-42EE-B023-00F90C322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77D8-C9C8-4CA9-8752-ECA09AD78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54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A15FD2-2D43-4E12-90A7-149B914E5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D75907F-0884-4DF0-BA3B-D7D3931E3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B76F8B-715A-4A74-965D-1610ABA05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AB70-128A-448F-8010-2E25408B5112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95BD35-EECE-4508-84D6-2A92DF0F1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D481BD-8433-489F-9B4C-96BB36375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77D8-C9C8-4CA9-8752-ECA09AD78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54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0E8B058-2719-45AC-8AC9-5BA8EF438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DFAD02-C7CA-4DF3-A565-3F0F19930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B1E242-5D00-4E60-B7F8-8CECDA5B4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B74F-BCF6-4CA7-AA17-86117C55FD3A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F0E4D5-D872-4853-A5C0-B35002E89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F6E031-719B-417D-99CD-029AAF4CF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77D8-C9C8-4CA9-8752-ECA09AD78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16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D2A3C0-433C-4837-A5F1-19B4C22AB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DA9222-0464-4C7B-82A7-32E35F6F8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C5DDF0-1943-4DD0-B76D-DE5F5C2E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A039-0A0D-452E-B0F5-757B4D61B201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E1F675-9DF8-4716-A1F0-675BA9F17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777D8D-FCF7-4CFE-BC70-9A1FE978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77D8-C9C8-4CA9-8752-ECA09AD78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12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323436-C5B8-45AE-83C7-E7A7791CA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B3178D-CBA0-419C-9D5C-48ABFE3AF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0676D2-7939-45CF-81DB-416FA7B31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A548-AF69-4821-A732-26E1F4E1B428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D81997-C46E-46DA-B138-0E1C8B2E2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DDF372-FABC-4547-AD76-151821A6B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77D8-C9C8-4CA9-8752-ECA09AD78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730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2C9551-65CF-43C5-8455-D5BCDBA32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2ED2BC-8AD9-4878-8F8F-7AA286E9AD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106BA6-51B6-4C79-A4A2-320F5EF22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FCED77-8527-4FC1-831A-D59A756C2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13CC-626B-4610-9098-B19F0E53F7D6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3562C7-6476-4C62-9BAB-B92877CA8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16926C-6424-420B-AC20-CF3555647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77D8-C9C8-4CA9-8752-ECA09AD78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42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E60CCB-D9EE-41BA-8BF5-17B342A64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ABA262-2604-466C-9F6B-EADE38692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B163F32-4FAA-4CFF-836F-9B24B44C8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69CBC3D-D57E-4B93-92ED-814E77E4DC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B0A5C9E-D8D7-4AA0-B280-5ACD07C065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B178EE1-7CE5-4ED0-B06E-EA957FC94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CCB3-47FB-4E78-B304-C9925553CCBB}" type="datetime1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5FFD00C-ED26-4627-8EDB-2897032A4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E31982C-1803-4418-94B2-23E1C613C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77D8-C9C8-4CA9-8752-ECA09AD78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72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C515CD-5EC0-4107-AF61-065CC7146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F3DA126-2477-4F30-81F8-94867C47B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79DB-4A74-4D15-AF5A-19D7C597CD9E}" type="datetime1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A9F8312-EB62-4718-A133-1CB52E9B6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1D50941-015E-4765-8BB1-FB2DE1C3E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77D8-C9C8-4CA9-8752-ECA09AD78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4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95B4A34-2DA2-4E53-988E-36C317D43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8FBF2-D744-4513-8430-A95D3EACFEE3}" type="datetime1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A442FA-2CC2-4B64-9D7B-962611E49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7A7C388-A051-4197-80E4-1EF05D0F3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77D8-C9C8-4CA9-8752-ECA09AD78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3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08D23D-EB31-4E8C-92B1-A6C52595A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941B10-01F3-456F-96AC-687DA117C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500683D-C1B1-4277-9B77-0C4EE94E7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EEF4D3-C728-4703-973C-1FEB06D3F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257B-ED89-4C13-9C34-C9DCC0BBAD94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44ED64-A5E4-4FA3-B12D-733CD44C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8775CE-3582-4088-8C18-407C5F2D3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77D8-C9C8-4CA9-8752-ECA09AD78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834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19F3DA-81E4-4FA3-8CE6-2E10D9C92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1ABFDFC-E357-43A3-ADBB-A2244B9F95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3053CD-4068-4803-99C7-3755D87D5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35F7F3-3EA6-45F4-A9A1-5E44E5FFE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2641-546F-4B78-8A07-C8A3E803B398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F5B845-18B2-4BD1-8499-66291981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D644A7B-46A5-4119-B268-448A79026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77D8-C9C8-4CA9-8752-ECA09AD78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76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6863E7-0012-402D-AB45-26D0E2C37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4A6924-A4D8-4599-A21A-C3AE4DFD7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C254C8-1069-45EE-A8D2-1CE50D3310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2C13D-04D1-4E6F-A33B-0F82E8CA4390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BCF1D4-B0FE-4731-9F71-5FC6D0673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3BB6DC-0BC2-440E-96CA-54C461EEFA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D77D8-C9C8-4CA9-8752-ECA09AD78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04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vserosolimp.edsoo.ru/school_way#!/tab/607594089-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92CB1245-C690-4AF8-891C-45FDE503DA90}"/>
              </a:ext>
            </a:extLst>
          </p:cNvPr>
          <p:cNvSpPr txBox="1">
            <a:spLocks/>
          </p:cNvSpPr>
          <p:nvPr/>
        </p:nvSpPr>
        <p:spPr>
          <a:xfrm>
            <a:off x="5871411" y="1257300"/>
            <a:ext cx="6149139" cy="508526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400" b="1" dirty="0">
                <a:solidFill>
                  <a:srgbClr val="C00000"/>
                </a:solidFill>
              </a:rPr>
              <a:t>ОРГАНИЗАЦИЯ И ПРОВЕДЕНИЕ ШКОЛЬНОГО ЭТАПА  ВСЕРОССИЙСКОЙ ОЛИМПИАДЫ ШКОЛЬНИКОВ</a:t>
            </a:r>
          </a:p>
          <a:p>
            <a:pPr marL="0" indent="0" algn="ctr">
              <a:buNone/>
            </a:pPr>
            <a:endParaRPr lang="ru-RU" sz="44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4400" b="1" dirty="0">
                <a:solidFill>
                  <a:srgbClr val="007DC4"/>
                </a:solidFill>
              </a:rPr>
              <a:t>в общеобразовательных организациях г. Иркутска     в 2023-2024 учебном году</a:t>
            </a:r>
          </a:p>
          <a:p>
            <a:pPr marL="0" indent="0" algn="ctr">
              <a:buNone/>
            </a:pP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4100" name="Picture 4" descr="https://s-edu.ru/images/New/%D1%8D%D0%BC%D0%B1%D0%BB%D0%B5%D0%BC%D0%B0_%D0%B2%D0%BE%D1%88.jpg">
            <a:extLst>
              <a:ext uri="{FF2B5EF4-FFF2-40B4-BE49-F238E27FC236}">
                <a16:creationId xmlns:a16="http://schemas.microsoft.com/office/drawing/2014/main" id="{DAAD85FF-53BD-435E-936F-99FDC7D264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6" t="-6250" r="19498" b="-1"/>
          <a:stretch/>
        </p:blipFill>
        <p:spPr bwMode="auto">
          <a:xfrm>
            <a:off x="361950" y="515431"/>
            <a:ext cx="5133975" cy="582713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936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4EA448-BF25-4DFF-AF33-21DDCAC4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456" y="403954"/>
            <a:ext cx="12192000" cy="591464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проведению ШЭ ВсОШ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im0-tub-ru.yandex.net/i?id=d4ce825c20d90be1f405e548e5b485b4-l&amp;n=13">
            <a:extLst>
              <a:ext uri="{FF2B5EF4-FFF2-40B4-BE49-F238E27FC236}">
                <a16:creationId xmlns:a16="http://schemas.microsoft.com/office/drawing/2014/main" id="{5F8B27E7-BD98-477E-A1FE-0587F60E2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795" y="191463"/>
            <a:ext cx="2071333" cy="126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C4C1ED1C-38D8-42B7-88D4-C6154BF96D8D}"/>
              </a:ext>
            </a:extLst>
          </p:cNvPr>
          <p:cNvSpPr txBox="1"/>
          <p:nvPr/>
        </p:nvSpPr>
        <p:spPr>
          <a:xfrm>
            <a:off x="517656" y="1816045"/>
            <a:ext cx="1115668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C00000"/>
                </a:solidFill>
              </a:rPr>
              <a:t>согласия на использование персональных данных, публикацию олимпиадной работы несовершеннолетнего участника </a:t>
            </a:r>
            <a:r>
              <a:rPr lang="ru-RU" sz="2800" b="1" dirty="0" err="1">
                <a:solidFill>
                  <a:srgbClr val="C00000"/>
                </a:solidFill>
              </a:rPr>
              <a:t>ВсОШ</a:t>
            </a:r>
            <a:r>
              <a:rPr lang="ru-RU" sz="2800" b="1" dirty="0">
                <a:solidFill>
                  <a:srgbClr val="C00000"/>
                </a:solidFill>
              </a:rPr>
              <a:t> хранятся в новой автоматизированной информационной системе: «Автоматизированная информационная система «Экспертная оценка результатов образовательных мероприятий Иркутской области» (АИС</a:t>
            </a:r>
            <a:r>
              <a:rPr lang="ru-RU" sz="2800" b="1" dirty="0" smtClean="0">
                <a:solidFill>
                  <a:srgbClr val="C00000"/>
                </a:solidFill>
              </a:rPr>
              <a:t>);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C00000"/>
                </a:solidFill>
              </a:rPr>
              <a:t>д</a:t>
            </a:r>
            <a:r>
              <a:rPr lang="ru-RU" sz="2800" b="1" dirty="0" smtClean="0">
                <a:solidFill>
                  <a:srgbClr val="C00000"/>
                </a:solidFill>
              </a:rPr>
              <a:t>ля тех, кто не прошел регистрацию в системе АИС, согласия заполняются письменно и </a:t>
            </a:r>
            <a:r>
              <a:rPr lang="ru-RU" sz="2800" b="1" dirty="0">
                <a:solidFill>
                  <a:srgbClr val="002060"/>
                </a:solidFill>
              </a:rPr>
              <a:t>хранятся в образовательной организации, где учатся участники олимпиады в течение времени проведения всех этапов </a:t>
            </a:r>
            <a:r>
              <a:rPr lang="ru-RU" sz="2800" b="1" dirty="0" err="1">
                <a:solidFill>
                  <a:srgbClr val="002060"/>
                </a:solidFill>
              </a:rPr>
              <a:t>ВсОШ</a:t>
            </a:r>
            <a:r>
              <a:rPr lang="ru-RU" sz="2800" b="1" dirty="0">
                <a:solidFill>
                  <a:srgbClr val="002060"/>
                </a:solidFill>
              </a:rPr>
              <a:t> (до 01 мая текущего года), а затем подлежат уничтожению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31D46D8-1D79-4543-98FB-8A2E79A36AA8}"/>
              </a:ext>
            </a:extLst>
          </p:cNvPr>
          <p:cNvSpPr txBox="1"/>
          <p:nvPr/>
        </p:nvSpPr>
        <p:spPr>
          <a:xfrm>
            <a:off x="71919" y="6493321"/>
            <a:ext cx="12048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МКУ «ИМЦРО»                  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imcro_irkutsk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8655901-F091-4405-BBA7-77464308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650" y="1223169"/>
            <a:ext cx="2743200" cy="365125"/>
          </a:xfrm>
        </p:spPr>
        <p:txBody>
          <a:bodyPr/>
          <a:lstStyle/>
          <a:p>
            <a:fld id="{961D77D8-C9C8-4CA9-8752-ECA09AD7865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77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4EA448-BF25-4DFF-AF33-21DDCAC4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456" y="403954"/>
            <a:ext cx="12192000" cy="591464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проведению ШЭ ВсОШ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im0-tub-ru.yandex.net/i?id=d4ce825c20d90be1f405e548e5b485b4-l&amp;n=13">
            <a:extLst>
              <a:ext uri="{FF2B5EF4-FFF2-40B4-BE49-F238E27FC236}">
                <a16:creationId xmlns:a16="http://schemas.microsoft.com/office/drawing/2014/main" id="{5F8B27E7-BD98-477E-A1FE-0587F60E2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795" y="191463"/>
            <a:ext cx="2071333" cy="126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C4C1ED1C-38D8-42B7-88D4-C6154BF96D8D}"/>
              </a:ext>
            </a:extLst>
          </p:cNvPr>
          <p:cNvSpPr txBox="1"/>
          <p:nvPr/>
        </p:nvSpPr>
        <p:spPr>
          <a:xfrm>
            <a:off x="517656" y="1378540"/>
            <a:ext cx="1115668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</a:rPr>
              <a:t>оргкомитет общеобразовательной </a:t>
            </a:r>
            <a:r>
              <a:rPr lang="ru-RU" sz="2800" b="1" dirty="0">
                <a:solidFill>
                  <a:srgbClr val="002060"/>
                </a:solidFill>
              </a:rPr>
              <a:t>организации </a:t>
            </a:r>
            <a:r>
              <a:rPr lang="ru-RU" sz="2800" b="1" dirty="0" smtClean="0">
                <a:solidFill>
                  <a:srgbClr val="002060"/>
                </a:solidFill>
              </a:rPr>
              <a:t>обеспечивает участие в </a:t>
            </a:r>
            <a:r>
              <a:rPr lang="ru-RU" sz="2800" b="1" dirty="0">
                <a:solidFill>
                  <a:srgbClr val="002060"/>
                </a:solidFill>
              </a:rPr>
              <a:t>олимпиаде </a:t>
            </a:r>
            <a:r>
              <a:rPr lang="ru-RU" sz="2800" b="1" dirty="0" smtClean="0">
                <a:solidFill>
                  <a:srgbClr val="002060"/>
                </a:solidFill>
              </a:rPr>
              <a:t>обучающимся, осваивающим образовательные </a:t>
            </a:r>
            <a:r>
              <a:rPr lang="ru-RU" sz="2800" b="1" dirty="0">
                <a:solidFill>
                  <a:srgbClr val="002060"/>
                </a:solidFill>
              </a:rPr>
              <a:t>программы в форме самообразования или семейного </a:t>
            </a:r>
            <a:r>
              <a:rPr lang="ru-RU" sz="2800" b="1" dirty="0" smtClean="0">
                <a:solidFill>
                  <a:srgbClr val="002060"/>
                </a:solidFill>
              </a:rPr>
              <a:t>образования, и </a:t>
            </a:r>
            <a:r>
              <a:rPr lang="ru-RU" sz="2800" b="1" dirty="0">
                <a:solidFill>
                  <a:srgbClr val="002060"/>
                </a:solidFill>
              </a:rPr>
              <a:t>обучающимся</a:t>
            </a:r>
            <a:r>
              <a:rPr lang="ru-RU" sz="2800" b="1" dirty="0" smtClean="0">
                <a:solidFill>
                  <a:srgbClr val="002060"/>
                </a:solidFill>
              </a:rPr>
              <a:t> с </a:t>
            </a:r>
            <a:r>
              <a:rPr lang="ru-RU" sz="2800" b="1" dirty="0">
                <a:solidFill>
                  <a:srgbClr val="002060"/>
                </a:solidFill>
              </a:rPr>
              <a:t>ограниченными возможностями </a:t>
            </a:r>
            <a:r>
              <a:rPr lang="ru-RU" sz="2800" b="1" dirty="0" smtClean="0">
                <a:solidFill>
                  <a:srgbClr val="002060"/>
                </a:solidFill>
              </a:rPr>
              <a:t>здоровья, детям-инвалидам на </a:t>
            </a:r>
            <a:r>
              <a:rPr lang="ru-RU" sz="2800" b="1" dirty="0">
                <a:solidFill>
                  <a:srgbClr val="002060"/>
                </a:solidFill>
              </a:rPr>
              <a:t>общих </a:t>
            </a:r>
            <a:r>
              <a:rPr lang="ru-RU" sz="2800" b="1" dirty="0" smtClean="0">
                <a:solidFill>
                  <a:srgbClr val="002060"/>
                </a:solidFill>
              </a:rPr>
              <a:t>основаниях </a:t>
            </a:r>
            <a:r>
              <a:rPr lang="ru-RU" sz="2800" b="1" dirty="0" smtClean="0">
                <a:solidFill>
                  <a:srgbClr val="7030A0"/>
                </a:solidFill>
              </a:rPr>
              <a:t>(+ Сириус, сообщить об участниках МКУ «ИМЦРО» (задания, проверка работ участников, в том числе по ключам Сириуса);</a:t>
            </a:r>
            <a:endParaRPr lang="ru-RU" sz="2800" b="1" dirty="0">
              <a:solidFill>
                <a:srgbClr val="7030A0"/>
              </a:solidFill>
            </a:endParaRP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</a:rPr>
              <a:t>оргкомитет общеобразовательной организации несёт ответственность за жизнь и здоровье участников олимпиады во время проведения школьного этапа олимпиады;</a:t>
            </a:r>
          </a:p>
          <a:p>
            <a:pPr algn="just">
              <a:buClr>
                <a:srgbClr val="C00000"/>
              </a:buClr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2000" b="1" dirty="0">
              <a:solidFill>
                <a:srgbClr val="002060"/>
              </a:solidFill>
            </a:endParaRP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31D46D8-1D79-4543-98FB-8A2E79A36AA8}"/>
              </a:ext>
            </a:extLst>
          </p:cNvPr>
          <p:cNvSpPr txBox="1"/>
          <p:nvPr/>
        </p:nvSpPr>
        <p:spPr>
          <a:xfrm>
            <a:off x="71919" y="6493321"/>
            <a:ext cx="12048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МКУ «ИМЦРО»                  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imcro_irkutsk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8655901-F091-4405-BBA7-77464308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650" y="1223169"/>
            <a:ext cx="2743200" cy="365125"/>
          </a:xfrm>
        </p:spPr>
        <p:txBody>
          <a:bodyPr/>
          <a:lstStyle/>
          <a:p>
            <a:fld id="{961D77D8-C9C8-4CA9-8752-ECA09AD7865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41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4EA448-BF25-4DFF-AF33-21DDCAC4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456" y="403954"/>
            <a:ext cx="12192000" cy="591464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время проведения </a:t>
            </a:r>
            <a:br>
              <a:rPr lang="ru-RU" alt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ШЭ ВсОШ участники олимпиады: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im0-tub-ru.yandex.net/i?id=d4ce825c20d90be1f405e548e5b485b4-l&amp;n=13">
            <a:extLst>
              <a:ext uri="{FF2B5EF4-FFF2-40B4-BE49-F238E27FC236}">
                <a16:creationId xmlns:a16="http://schemas.microsoft.com/office/drawing/2014/main" id="{5F8B27E7-BD98-477E-A1FE-0587F60E2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795" y="191463"/>
            <a:ext cx="2071333" cy="126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C4C1ED1C-38D8-42B7-88D4-C6154BF96D8D}"/>
              </a:ext>
            </a:extLst>
          </p:cNvPr>
          <p:cNvSpPr txBox="1"/>
          <p:nvPr/>
        </p:nvSpPr>
        <p:spPr>
          <a:xfrm>
            <a:off x="517656" y="1644792"/>
            <a:ext cx="111566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</a:rPr>
              <a:t>должны соблюдать Порядок и требования к проведению соответствующего этапа Олимпиады по каждому общеобразовательному предмету, утвержденные Организатором школьного, муниципального этапов олимпиады, предметно-методическими комиссиями по общеобразовательным предметам, по которым проводится Олимпиада;</a:t>
            </a: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</a:rPr>
              <a:t>должны следовать указаниям представителей Организатора олимпиады;</a:t>
            </a: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</a:rPr>
              <a:t>не вправе общаться друг с другом, свободно перемещаться по аудитории;</a:t>
            </a: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</a:rPr>
              <a:t>вправе иметь справочные материалы, средства связи и электронно-вычислительную технику, разрешённые к использованию во время проведения Олимпиады, перечень которых определяется в требованиях к организации и проведению соответствующих этапов Олимпиады по каждому общеобразовательному предмету;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31D46D8-1D79-4543-98FB-8A2E79A36AA8}"/>
              </a:ext>
            </a:extLst>
          </p:cNvPr>
          <p:cNvSpPr txBox="1"/>
          <p:nvPr/>
        </p:nvSpPr>
        <p:spPr>
          <a:xfrm>
            <a:off x="71919" y="6493321"/>
            <a:ext cx="12048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МКУ «ИМЦРО»                  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imcro_irkutsk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8655901-F091-4405-BBA7-77464308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650" y="1223169"/>
            <a:ext cx="2743200" cy="365125"/>
          </a:xfrm>
        </p:spPr>
        <p:txBody>
          <a:bodyPr/>
          <a:lstStyle/>
          <a:p>
            <a:fld id="{961D77D8-C9C8-4CA9-8752-ECA09AD7865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96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4EA448-BF25-4DFF-AF33-21DDCAC4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962" y="175365"/>
            <a:ext cx="12252795" cy="591464"/>
          </a:xfrm>
        </p:spPr>
        <p:txBody>
          <a:bodyPr>
            <a:noAutofit/>
          </a:bodyPr>
          <a:lstStyle/>
          <a:p>
            <a:pPr algn="ctr"/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 по подготовке к ШЭ ВсОШ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im0-tub-ru.yandex.net/i?id=d4ce825c20d90be1f405e548e5b485b4-l&amp;n=13">
            <a:extLst>
              <a:ext uri="{FF2B5EF4-FFF2-40B4-BE49-F238E27FC236}">
                <a16:creationId xmlns:a16="http://schemas.microsoft.com/office/drawing/2014/main" id="{5F8B27E7-BD98-477E-A1FE-0587F60E2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365"/>
            <a:ext cx="1564780" cy="95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C4C1ED1C-38D8-42B7-88D4-C6154BF96D8D}"/>
              </a:ext>
            </a:extLst>
          </p:cNvPr>
          <p:cNvSpPr txBox="1"/>
          <p:nvPr/>
        </p:nvSpPr>
        <p:spPr>
          <a:xfrm>
            <a:off x="533716" y="896273"/>
            <a:ext cx="11283934" cy="709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</a:rPr>
              <a:t>1. Подготовка локальных документов  по организации и проведению ШЭ </a:t>
            </a:r>
            <a:r>
              <a:rPr lang="ru-RU" sz="2800" b="1" dirty="0" err="1">
                <a:solidFill>
                  <a:srgbClr val="002060"/>
                </a:solidFill>
              </a:rPr>
              <a:t>ВсОШ</a:t>
            </a:r>
            <a:r>
              <a:rPr lang="ru-RU" sz="2800" b="1" dirty="0">
                <a:solidFill>
                  <a:srgbClr val="002060"/>
                </a:solidFill>
              </a:rPr>
              <a:t>.</a:t>
            </a:r>
          </a:p>
          <a:p>
            <a:pPr algn="just"/>
            <a:endParaRPr lang="ru-RU" sz="1100" b="1" dirty="0">
              <a:solidFill>
                <a:srgbClr val="002060"/>
              </a:solidFill>
            </a:endParaRPr>
          </a:p>
          <a:p>
            <a:pPr algn="just"/>
            <a:r>
              <a:rPr lang="ru-RU" sz="2800" b="1" dirty="0">
                <a:solidFill>
                  <a:srgbClr val="002060"/>
                </a:solidFill>
              </a:rPr>
              <a:t>2. Составление расписания проведения олимпиад по каждому предмету в общеобразовательной </a:t>
            </a:r>
            <a:r>
              <a:rPr lang="ru-RU" sz="2800" b="1" dirty="0" smtClean="0">
                <a:solidFill>
                  <a:srgbClr val="002060"/>
                </a:solidFill>
              </a:rPr>
              <a:t>организации </a:t>
            </a:r>
            <a:r>
              <a:rPr lang="ru-RU" sz="2800" b="1" dirty="0" smtClean="0">
                <a:solidFill>
                  <a:srgbClr val="7030A0"/>
                </a:solidFill>
              </a:rPr>
              <a:t>(время проведения определяет ОО.  С 10.00 до 14.00).</a:t>
            </a:r>
            <a:endParaRPr lang="ru-RU" sz="2800" b="1" dirty="0">
              <a:solidFill>
                <a:srgbClr val="7030A0"/>
              </a:solidFill>
            </a:endParaRPr>
          </a:p>
          <a:p>
            <a:pPr algn="just"/>
            <a:endParaRPr lang="ru-RU" sz="1600" b="1" dirty="0">
              <a:solidFill>
                <a:srgbClr val="002060"/>
              </a:solidFill>
            </a:endParaRPr>
          </a:p>
          <a:p>
            <a:pPr algn="just"/>
            <a:r>
              <a:rPr lang="ru-RU" sz="2800" b="1" dirty="0">
                <a:solidFill>
                  <a:srgbClr val="002060"/>
                </a:solidFill>
              </a:rPr>
              <a:t>3. Ознакомление родителей (законных представителей) обучающихся с Порядком проведения ВсОШ, сроками, времени и месте проведения ШЭ ВсОШ по заявленным к участию общеобразовательным предметам.</a:t>
            </a:r>
          </a:p>
          <a:p>
            <a:pPr algn="just"/>
            <a:endParaRPr lang="ru-RU" sz="2400" b="1" dirty="0">
              <a:solidFill>
                <a:srgbClr val="002060"/>
              </a:solidFill>
            </a:endParaRPr>
          </a:p>
          <a:p>
            <a:pPr algn="just"/>
            <a:r>
              <a:rPr lang="ru-RU" sz="2800" b="1" dirty="0">
                <a:solidFill>
                  <a:srgbClr val="002060"/>
                </a:solidFill>
              </a:rPr>
              <a:t>4. Проведение инструктажа/организационного собрания членов оргкомитета, жюри Олимпиады по каждому общеобразовательному предмету.</a:t>
            </a:r>
          </a:p>
          <a:p>
            <a:endParaRPr lang="ru-RU" sz="1200" b="1" dirty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31D46D8-1D79-4543-98FB-8A2E79A36AA8}"/>
              </a:ext>
            </a:extLst>
          </p:cNvPr>
          <p:cNvSpPr txBox="1"/>
          <p:nvPr/>
        </p:nvSpPr>
        <p:spPr>
          <a:xfrm>
            <a:off x="71919" y="6493321"/>
            <a:ext cx="12048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МКУ «ИМЦРО»                  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imcro_irkutsk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8655901-F091-4405-BBA7-77464308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650" y="1223169"/>
            <a:ext cx="2743200" cy="365125"/>
          </a:xfrm>
        </p:spPr>
        <p:txBody>
          <a:bodyPr/>
          <a:lstStyle/>
          <a:p>
            <a:fld id="{961D77D8-C9C8-4CA9-8752-ECA09AD7865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57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4EA448-BF25-4DFF-AF33-21DDCAC4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005" y="456618"/>
            <a:ext cx="12252795" cy="591464"/>
          </a:xfrm>
        </p:spPr>
        <p:txBody>
          <a:bodyPr>
            <a:noAutofit/>
          </a:bodyPr>
          <a:lstStyle/>
          <a:p>
            <a:pPr algn="ctr"/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 по подготовке к ШЭ ВсОШ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im0-tub-ru.yandex.net/i?id=d4ce825c20d90be1f405e548e5b485b4-l&amp;n=13">
            <a:extLst>
              <a:ext uri="{FF2B5EF4-FFF2-40B4-BE49-F238E27FC236}">
                <a16:creationId xmlns:a16="http://schemas.microsoft.com/office/drawing/2014/main" id="{5F8B27E7-BD98-477E-A1FE-0587F60E2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365"/>
            <a:ext cx="1564780" cy="95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C4C1ED1C-38D8-42B7-88D4-C6154BF96D8D}"/>
              </a:ext>
            </a:extLst>
          </p:cNvPr>
          <p:cNvSpPr txBox="1"/>
          <p:nvPr/>
        </p:nvSpPr>
        <p:spPr>
          <a:xfrm>
            <a:off x="454033" y="175365"/>
            <a:ext cx="11283934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400" b="1" dirty="0">
              <a:solidFill>
                <a:srgbClr val="002060"/>
              </a:solidFill>
            </a:endParaRPr>
          </a:p>
          <a:p>
            <a:pPr algn="just"/>
            <a:endParaRPr lang="ru-RU" sz="2400" b="1" dirty="0">
              <a:solidFill>
                <a:srgbClr val="002060"/>
              </a:solidFill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5. Выгрузка олимпиадных </a:t>
            </a:r>
            <a:r>
              <a:rPr lang="ru-RU" sz="2400" b="1" dirty="0" smtClean="0">
                <a:solidFill>
                  <a:srgbClr val="002060"/>
                </a:solidFill>
              </a:rPr>
              <a:t>заданий на электронной платформе «Иркутский </a:t>
            </a:r>
            <a:r>
              <a:rPr lang="ru-RU" sz="2400" b="1" dirty="0" err="1" smtClean="0">
                <a:solidFill>
                  <a:srgbClr val="002060"/>
                </a:solidFill>
              </a:rPr>
              <a:t>дистант</a:t>
            </a:r>
            <a:r>
              <a:rPr lang="ru-RU" sz="2400" b="1" dirty="0" smtClean="0">
                <a:solidFill>
                  <a:srgbClr val="002060"/>
                </a:solidFill>
              </a:rPr>
              <a:t>» </a:t>
            </a:r>
            <a:r>
              <a:rPr lang="ru-RU" sz="2400" b="1" dirty="0">
                <a:solidFill>
                  <a:srgbClr val="002060"/>
                </a:solidFill>
              </a:rPr>
              <a:t>«Школьный этап </a:t>
            </a:r>
            <a:r>
              <a:rPr lang="ru-RU" sz="2400" b="1" dirty="0" err="1">
                <a:solidFill>
                  <a:srgbClr val="002060"/>
                </a:solidFill>
              </a:rPr>
              <a:t>ВсОШ</a:t>
            </a:r>
            <a:r>
              <a:rPr lang="ru-RU" sz="2400" b="1" dirty="0">
                <a:solidFill>
                  <a:srgbClr val="002060"/>
                </a:solidFill>
              </a:rPr>
              <a:t> – 2023-2024» </a:t>
            </a:r>
            <a:r>
              <a:rPr lang="ru-RU" sz="2400" b="1" dirty="0" smtClean="0">
                <a:solidFill>
                  <a:srgbClr val="002060"/>
                </a:solidFill>
              </a:rPr>
              <a:t>Тиражирование </a:t>
            </a:r>
            <a:r>
              <a:rPr lang="ru-RU" sz="2400" b="1" dirty="0">
                <a:solidFill>
                  <a:srgbClr val="002060"/>
                </a:solidFill>
              </a:rPr>
              <a:t>олимпиадных заданий (</a:t>
            </a:r>
            <a:r>
              <a:rPr lang="ru-RU" sz="2400" b="1" dirty="0">
                <a:solidFill>
                  <a:srgbClr val="C00000"/>
                </a:solidFill>
              </a:rPr>
              <a:t>обеспечение конфиденциальности при тиражировании и хранении</a:t>
            </a:r>
            <a:r>
              <a:rPr lang="ru-RU" sz="2400" b="1" dirty="0">
                <a:solidFill>
                  <a:srgbClr val="002060"/>
                </a:solidFill>
              </a:rPr>
              <a:t>).</a:t>
            </a:r>
          </a:p>
          <a:p>
            <a:pPr algn="just"/>
            <a:endParaRPr lang="ru-RU" sz="2400" b="1" dirty="0">
              <a:solidFill>
                <a:srgbClr val="002060"/>
              </a:solidFill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6. Подготовка аудиторий, необходимого оборудования 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(в соответствии с требованиями и методическими рекомендациями к проведению).</a:t>
            </a:r>
          </a:p>
          <a:p>
            <a:pPr algn="just"/>
            <a:endParaRPr lang="ru-RU" sz="2400" b="1" dirty="0">
              <a:solidFill>
                <a:srgbClr val="002060"/>
              </a:solidFill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7. Инструктаж участников ШЭ </a:t>
            </a:r>
            <a:r>
              <a:rPr lang="ru-RU" sz="2400" b="1" dirty="0" err="1">
                <a:solidFill>
                  <a:srgbClr val="002060"/>
                </a:solidFill>
              </a:rPr>
              <a:t>ВсОШ</a:t>
            </a:r>
            <a:r>
              <a:rPr lang="ru-RU" sz="2400" b="1" dirty="0">
                <a:solidFill>
                  <a:srgbClr val="002060"/>
                </a:solidFill>
              </a:rPr>
              <a:t>.</a:t>
            </a:r>
          </a:p>
          <a:p>
            <a:pPr algn="just"/>
            <a:endParaRPr lang="ru-RU" sz="2400" b="1" dirty="0">
              <a:solidFill>
                <a:srgbClr val="002060"/>
              </a:solidFill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8. Кодирование работ участников ШЭ </a:t>
            </a:r>
            <a:r>
              <a:rPr lang="ru-RU" sz="2400" b="1" dirty="0" err="1">
                <a:solidFill>
                  <a:srgbClr val="002060"/>
                </a:solidFill>
              </a:rPr>
              <a:t>ВсОШ</a:t>
            </a:r>
            <a:r>
              <a:rPr lang="ru-RU" sz="2400" b="1" dirty="0">
                <a:solidFill>
                  <a:srgbClr val="002060"/>
                </a:solidFill>
              </a:rPr>
              <a:t> происходит </a:t>
            </a:r>
            <a:r>
              <a:rPr lang="ru-RU" sz="2400" b="1" dirty="0" smtClean="0">
                <a:solidFill>
                  <a:srgbClr val="002060"/>
                </a:solidFill>
              </a:rPr>
              <a:t>в системе  </a:t>
            </a:r>
            <a:r>
              <a:rPr lang="ru-RU" sz="2400" b="1" dirty="0">
                <a:solidFill>
                  <a:srgbClr val="002060"/>
                </a:solidFill>
              </a:rPr>
              <a:t>АИС. </a:t>
            </a:r>
            <a:r>
              <a:rPr lang="ru-RU" sz="2400" b="1" dirty="0">
                <a:solidFill>
                  <a:srgbClr val="7030A0"/>
                </a:solidFill>
              </a:rPr>
              <a:t>(школьный координатор организует выгрузку и предоставляет код участнику ШЭ </a:t>
            </a:r>
            <a:r>
              <a:rPr lang="ru-RU" sz="2400" b="1" dirty="0" err="1" smtClean="0">
                <a:solidFill>
                  <a:srgbClr val="7030A0"/>
                </a:solidFill>
              </a:rPr>
              <a:t>ВсОШ</a:t>
            </a:r>
            <a:r>
              <a:rPr lang="ru-RU" sz="2400" b="1" dirty="0" smtClean="0">
                <a:solidFill>
                  <a:srgbClr val="7030A0"/>
                </a:solidFill>
              </a:rPr>
              <a:t>, для тех, кто не прошел регистрацию, организационный комитет школы готовит таблицу кодов по каждому олимпиадному туру)</a:t>
            </a:r>
            <a:endParaRPr lang="ru-RU" sz="2400" b="1" dirty="0">
              <a:solidFill>
                <a:srgbClr val="7030A0"/>
              </a:solidFill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9. Проведение ШЭ </a:t>
            </a:r>
            <a:r>
              <a:rPr lang="ru-RU" sz="2400" b="1" dirty="0" err="1">
                <a:solidFill>
                  <a:srgbClr val="002060"/>
                </a:solidFill>
              </a:rPr>
              <a:t>ВсОШ</a:t>
            </a:r>
            <a:r>
              <a:rPr lang="ru-RU" sz="2400" b="1" dirty="0">
                <a:solidFill>
                  <a:srgbClr val="002060"/>
                </a:solidFill>
              </a:rPr>
              <a:t>.</a:t>
            </a:r>
          </a:p>
          <a:p>
            <a:endParaRPr lang="ru-RU" sz="1200" b="1" dirty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31D46D8-1D79-4543-98FB-8A2E79A36AA8}"/>
              </a:ext>
            </a:extLst>
          </p:cNvPr>
          <p:cNvSpPr txBox="1"/>
          <p:nvPr/>
        </p:nvSpPr>
        <p:spPr>
          <a:xfrm>
            <a:off x="71919" y="6493321"/>
            <a:ext cx="12048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МКУ «ИМЦРО»                  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imcro_irkutsk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8655901-F091-4405-BBA7-77464308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650" y="1223169"/>
            <a:ext cx="2743200" cy="365125"/>
          </a:xfrm>
        </p:spPr>
        <p:txBody>
          <a:bodyPr/>
          <a:lstStyle/>
          <a:p>
            <a:fld id="{961D77D8-C9C8-4CA9-8752-ECA09AD7865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58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4EA448-BF25-4DFF-AF33-21DDCAC4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005" y="456618"/>
            <a:ext cx="12252795" cy="591464"/>
          </a:xfrm>
        </p:spPr>
        <p:txBody>
          <a:bodyPr>
            <a:noAutofit/>
          </a:bodyPr>
          <a:lstStyle/>
          <a:p>
            <a:pPr algn="ctr"/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 по подготовке к ШЭ ВсОШ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im0-tub-ru.yandex.net/i?id=d4ce825c20d90be1f405e548e5b485b4-l&amp;n=13">
            <a:extLst>
              <a:ext uri="{FF2B5EF4-FFF2-40B4-BE49-F238E27FC236}">
                <a16:creationId xmlns:a16="http://schemas.microsoft.com/office/drawing/2014/main" id="{5F8B27E7-BD98-477E-A1FE-0587F60E2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365"/>
            <a:ext cx="1564780" cy="95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C4C1ED1C-38D8-42B7-88D4-C6154BF96D8D}"/>
              </a:ext>
            </a:extLst>
          </p:cNvPr>
          <p:cNvSpPr txBox="1"/>
          <p:nvPr/>
        </p:nvSpPr>
        <p:spPr>
          <a:xfrm>
            <a:off x="244005" y="1588294"/>
            <a:ext cx="1156171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</a:rPr>
              <a:t>10. Проверка работ членами  жюри.</a:t>
            </a:r>
          </a:p>
          <a:p>
            <a:pPr algn="just"/>
            <a:endParaRPr lang="ru-RU" sz="2400" b="1" dirty="0">
              <a:solidFill>
                <a:srgbClr val="002060"/>
              </a:solidFill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11. </a:t>
            </a:r>
            <a:r>
              <a:rPr lang="ru-RU" sz="2400" b="1" dirty="0" smtClean="0">
                <a:solidFill>
                  <a:srgbClr val="002060"/>
                </a:solidFill>
              </a:rPr>
              <a:t>Результаты олимпиадных туров </a:t>
            </a:r>
            <a:r>
              <a:rPr lang="ru-RU" sz="2400" b="1" dirty="0">
                <a:solidFill>
                  <a:srgbClr val="002060"/>
                </a:solidFill>
              </a:rPr>
              <a:t>заполняются в АИС председателем </a:t>
            </a:r>
            <a:r>
              <a:rPr lang="ru-RU" sz="2400" b="1" dirty="0" smtClean="0">
                <a:solidFill>
                  <a:srgbClr val="002060"/>
                </a:solidFill>
              </a:rPr>
              <a:t>жюри или школьным координатором. </a:t>
            </a:r>
            <a:r>
              <a:rPr lang="ru-RU" sz="2400" b="1" dirty="0">
                <a:solidFill>
                  <a:srgbClr val="002060"/>
                </a:solidFill>
              </a:rPr>
              <a:t>Формируется итоговый </a:t>
            </a:r>
            <a:r>
              <a:rPr lang="ru-RU" sz="2400" b="1" dirty="0" smtClean="0">
                <a:solidFill>
                  <a:srgbClr val="002060"/>
                </a:solidFill>
              </a:rPr>
              <a:t>протокол (после проведения апелляции).</a:t>
            </a:r>
            <a:endParaRPr lang="ru-RU" sz="2400" b="1" dirty="0">
              <a:solidFill>
                <a:srgbClr val="002060"/>
              </a:solidFill>
            </a:endParaRPr>
          </a:p>
          <a:p>
            <a:pPr algn="just"/>
            <a:endParaRPr lang="ru-RU" sz="2400" b="1" dirty="0">
              <a:solidFill>
                <a:srgbClr val="002060"/>
              </a:solidFill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12. Итоговый протокол </a:t>
            </a:r>
            <a:r>
              <a:rPr lang="ru-RU" sz="2400" b="1" dirty="0" smtClean="0">
                <a:solidFill>
                  <a:srgbClr val="002060"/>
                </a:solidFill>
              </a:rPr>
              <a:t> в формате </a:t>
            </a:r>
            <a:r>
              <a:rPr lang="en-US" sz="2400" b="1" dirty="0" smtClean="0">
                <a:solidFill>
                  <a:srgbClr val="002060"/>
                </a:solidFill>
              </a:rPr>
              <a:t>PDF,EXL (</a:t>
            </a:r>
            <a:r>
              <a:rPr lang="ru-RU" sz="2400" b="1" dirty="0" smtClean="0">
                <a:solidFill>
                  <a:srgbClr val="002060"/>
                </a:solidFill>
              </a:rPr>
              <a:t>по форме протокола, определенной Муниципальным координатором) размещается на электронной платформе  </a:t>
            </a:r>
            <a:r>
              <a:rPr lang="ru-RU" sz="2400" b="1" dirty="0" smtClean="0">
                <a:solidFill>
                  <a:srgbClr val="7030A0"/>
                </a:solidFill>
              </a:rPr>
              <a:t>«Иркутский </a:t>
            </a:r>
            <a:r>
              <a:rPr lang="ru-RU" sz="2400" b="1" dirty="0" err="1" smtClean="0">
                <a:solidFill>
                  <a:srgbClr val="7030A0"/>
                </a:solidFill>
              </a:rPr>
              <a:t>дистант</a:t>
            </a:r>
            <a:r>
              <a:rPr lang="ru-RU" sz="2400" b="1" dirty="0" smtClean="0">
                <a:solidFill>
                  <a:srgbClr val="7030A0"/>
                </a:solidFill>
              </a:rPr>
              <a:t>» </a:t>
            </a:r>
            <a:r>
              <a:rPr lang="ru-RU" sz="2400" b="1" dirty="0">
                <a:solidFill>
                  <a:srgbClr val="002060"/>
                </a:solidFill>
              </a:rPr>
              <a:t>в сроки, утвержденные приказом ДО </a:t>
            </a:r>
            <a:r>
              <a:rPr lang="ru-RU" sz="2000" b="1" dirty="0" smtClean="0">
                <a:solidFill>
                  <a:srgbClr val="FF0000"/>
                </a:solidFill>
              </a:rPr>
              <a:t>(до 5 календарных </a:t>
            </a:r>
            <a:r>
              <a:rPr lang="ru-RU" sz="2000" b="1" dirty="0">
                <a:solidFill>
                  <a:srgbClr val="FF0000"/>
                </a:solidFill>
              </a:rPr>
              <a:t>дней ).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Данные в протоколах </a:t>
            </a:r>
            <a:r>
              <a:rPr lang="en-US" sz="2800" b="1" dirty="0" smtClean="0">
                <a:solidFill>
                  <a:srgbClr val="FF0000"/>
                </a:solidFill>
              </a:rPr>
              <a:t>PDF,EXL</a:t>
            </a:r>
            <a:r>
              <a:rPr lang="ru-RU" sz="2800" b="1" dirty="0" smtClean="0">
                <a:solidFill>
                  <a:srgbClr val="FF0000"/>
                </a:solidFill>
              </a:rPr>
              <a:t> должны быть одинаковыми, название файлов «</a:t>
            </a:r>
            <a:r>
              <a:rPr lang="ru-RU" sz="2800" b="1" dirty="0" err="1" smtClean="0">
                <a:solidFill>
                  <a:srgbClr val="FF0000"/>
                </a:solidFill>
              </a:rPr>
              <a:t>ОО_предмет</a:t>
            </a:r>
            <a:r>
              <a:rPr lang="ru-RU" sz="2800" b="1" dirty="0" smtClean="0">
                <a:solidFill>
                  <a:srgbClr val="FF0000"/>
                </a:solidFill>
              </a:rPr>
              <a:t>»!!!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31D46D8-1D79-4543-98FB-8A2E79A36AA8}"/>
              </a:ext>
            </a:extLst>
          </p:cNvPr>
          <p:cNvSpPr txBox="1"/>
          <p:nvPr/>
        </p:nvSpPr>
        <p:spPr>
          <a:xfrm>
            <a:off x="71919" y="6493321"/>
            <a:ext cx="12048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МКУ «ИМЦРО»                  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imcro_irkutsk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8655901-F091-4405-BBA7-77464308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650" y="1223169"/>
            <a:ext cx="2743200" cy="365125"/>
          </a:xfrm>
        </p:spPr>
        <p:txBody>
          <a:bodyPr/>
          <a:lstStyle/>
          <a:p>
            <a:fld id="{961D77D8-C9C8-4CA9-8752-ECA09AD7865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47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4EA448-BF25-4DFF-AF33-21DDCAC4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005" y="456618"/>
            <a:ext cx="12252795" cy="591464"/>
          </a:xfrm>
        </p:spPr>
        <p:txBody>
          <a:bodyPr>
            <a:noAutofit/>
          </a:bodyPr>
          <a:lstStyle/>
          <a:p>
            <a:pPr algn="ctr"/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проведения ШЭ ВсОШ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im0-tub-ru.yandex.net/i?id=d4ce825c20d90be1f405e548e5b485b4-l&amp;n=13">
            <a:extLst>
              <a:ext uri="{FF2B5EF4-FFF2-40B4-BE49-F238E27FC236}">
                <a16:creationId xmlns:a16="http://schemas.microsoft.com/office/drawing/2014/main" id="{5F8B27E7-BD98-477E-A1FE-0587F60E2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365"/>
            <a:ext cx="1564780" cy="95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C4C1ED1C-38D8-42B7-88D4-C6154BF96D8D}"/>
              </a:ext>
            </a:extLst>
          </p:cNvPr>
          <p:cNvSpPr txBox="1"/>
          <p:nvPr/>
        </p:nvSpPr>
        <p:spPr>
          <a:xfrm>
            <a:off x="142710" y="787961"/>
            <a:ext cx="11283934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</a:rPr>
              <a:t>до начала соревновательных туров для участников должен быть проведен краткий инструктаж ( продолжительность олимпиады, </a:t>
            </a:r>
            <a:r>
              <a:rPr lang="ru-RU" sz="2800" b="1" dirty="0" smtClean="0">
                <a:solidFill>
                  <a:srgbClr val="002060"/>
                </a:solidFill>
              </a:rPr>
              <a:t>инф. о </a:t>
            </a:r>
            <a:r>
              <a:rPr lang="ru-RU" sz="2800" b="1" dirty="0">
                <a:solidFill>
                  <a:srgbClr val="002060"/>
                </a:solidFill>
              </a:rPr>
              <a:t>справочных материалах, средствах связи и ЭВТ, правилах поведения, запрещенных действиях, датах опубликования результатов, процедурах анализа, подачи апелляции);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</a:rPr>
              <a:t>всех участников обеспечить (черновиками, заданиями, бланками ответов, необходимым оборудованием в соответствии с требованиями);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</a:rPr>
              <a:t>до начала работы участники олимпиады под руководством организаторов в аудитории заполняют титульный лист. Время инструктажа и заполнения титульного листа не включается во время выполнения олимпиадных заданий;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400" b="1" dirty="0">
                <a:solidFill>
                  <a:srgbClr val="002060"/>
                </a:solidFill>
              </a:rPr>
              <a:t>    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b="1" dirty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31D46D8-1D79-4543-98FB-8A2E79A36AA8}"/>
              </a:ext>
            </a:extLst>
          </p:cNvPr>
          <p:cNvSpPr txBox="1"/>
          <p:nvPr/>
        </p:nvSpPr>
        <p:spPr>
          <a:xfrm>
            <a:off x="71919" y="6493321"/>
            <a:ext cx="12048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МКУ «ИМЦРО»                  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imcro_irkutsk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8655901-F091-4405-BBA7-77464308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650" y="1223169"/>
            <a:ext cx="2743200" cy="365125"/>
          </a:xfrm>
        </p:spPr>
        <p:txBody>
          <a:bodyPr/>
          <a:lstStyle/>
          <a:p>
            <a:fld id="{961D77D8-C9C8-4CA9-8752-ECA09AD7865A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67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4EA448-BF25-4DFF-AF33-21DDCAC4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005" y="456618"/>
            <a:ext cx="12252795" cy="591464"/>
          </a:xfrm>
        </p:spPr>
        <p:txBody>
          <a:bodyPr>
            <a:noAutofit/>
          </a:bodyPr>
          <a:lstStyle/>
          <a:p>
            <a:pPr algn="ctr"/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проведения ШЭ ВсОШ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im0-tub-ru.yandex.net/i?id=d4ce825c20d90be1f405e548e5b485b4-l&amp;n=13">
            <a:extLst>
              <a:ext uri="{FF2B5EF4-FFF2-40B4-BE49-F238E27FC236}">
                <a16:creationId xmlns:a16="http://schemas.microsoft.com/office/drawing/2014/main" id="{5F8B27E7-BD98-477E-A1FE-0587F60E2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365"/>
            <a:ext cx="1564780" cy="95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C4C1ED1C-38D8-42B7-88D4-C6154BF96D8D}"/>
              </a:ext>
            </a:extLst>
          </p:cNvPr>
          <p:cNvSpPr txBox="1"/>
          <p:nvPr/>
        </p:nvSpPr>
        <p:spPr>
          <a:xfrm>
            <a:off x="176893" y="1129473"/>
            <a:ext cx="11283934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</a:rPr>
              <a:t>начало проведение олимпиады определяет общеобразовательная организация (закрепляет приказом ОО);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FF0000"/>
                </a:solidFill>
              </a:rPr>
              <a:t> Муниципальным координатором задания </a:t>
            </a:r>
            <a:r>
              <a:rPr lang="ru-RU" sz="2800" b="1" dirty="0">
                <a:solidFill>
                  <a:srgbClr val="FF0000"/>
                </a:solidFill>
              </a:rPr>
              <a:t>размещаются в папки по предметам в 09.00 </a:t>
            </a:r>
            <a:r>
              <a:rPr lang="ru-RU" sz="2800" b="1" dirty="0">
                <a:solidFill>
                  <a:srgbClr val="002060"/>
                </a:solidFill>
              </a:rPr>
              <a:t>в день проведения олимпиады;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FF0000"/>
                </a:solidFill>
              </a:rPr>
              <a:t>ключи к заданиям размещаются в папки по предметам  в 15.00</a:t>
            </a:r>
            <a:r>
              <a:rPr lang="ru-RU" sz="2800" b="1" dirty="0">
                <a:solidFill>
                  <a:srgbClr val="002060"/>
                </a:solidFill>
              </a:rPr>
              <a:t>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</a:rPr>
              <a:t>за 30 минут и за 5 минут до времени окончания выполнения заданий организатор сообщает о времени, оставшемся до завершения выполнения заданий;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</a:rPr>
              <a:t>бланки ответов участников олимпиады не должны содержать никаких референций на ее автора (фамилия, имя, отчество) и иных отличительных пометок </a:t>
            </a:r>
            <a:r>
              <a:rPr lang="ru-RU" sz="2800" b="1" dirty="0" smtClean="0">
                <a:solidFill>
                  <a:srgbClr val="002060"/>
                </a:solidFill>
              </a:rPr>
              <a:t>(в </a:t>
            </a:r>
            <a:r>
              <a:rPr lang="ru-RU" sz="2800" b="1" dirty="0">
                <a:solidFill>
                  <a:srgbClr val="002060"/>
                </a:solidFill>
              </a:rPr>
              <a:t>случаи обнаружения работа не проверяется, аннулируется).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8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>
                <a:solidFill>
                  <a:srgbClr val="002060"/>
                </a:solidFill>
              </a:rPr>
              <a:t>    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b="1" dirty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31D46D8-1D79-4543-98FB-8A2E79A36AA8}"/>
              </a:ext>
            </a:extLst>
          </p:cNvPr>
          <p:cNvSpPr txBox="1"/>
          <p:nvPr/>
        </p:nvSpPr>
        <p:spPr>
          <a:xfrm>
            <a:off x="71919" y="6493321"/>
            <a:ext cx="12048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МКУ «ИМЦРО»                  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imcro_irkutsk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8655901-F091-4405-BBA7-77464308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650" y="1223169"/>
            <a:ext cx="2743200" cy="365125"/>
          </a:xfrm>
        </p:spPr>
        <p:txBody>
          <a:bodyPr/>
          <a:lstStyle/>
          <a:p>
            <a:fld id="{961D77D8-C9C8-4CA9-8752-ECA09AD7865A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04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4EA448-BF25-4DFF-AF33-21DDCAC4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0419" y="511060"/>
            <a:ext cx="10611581" cy="591464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Жюри ШЭ ВсОШ: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im0-tub-ru.yandex.net/i?id=d4ce825c20d90be1f405e548e5b485b4-l&amp;n=13">
            <a:extLst>
              <a:ext uri="{FF2B5EF4-FFF2-40B4-BE49-F238E27FC236}">
                <a16:creationId xmlns:a16="http://schemas.microsoft.com/office/drawing/2014/main" id="{5F8B27E7-BD98-477E-A1FE-0587F60E2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794" y="191463"/>
            <a:ext cx="1414810" cy="862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C4C1ED1C-38D8-42B7-88D4-C6154BF96D8D}"/>
              </a:ext>
            </a:extLst>
          </p:cNvPr>
          <p:cNvSpPr txBox="1"/>
          <p:nvPr/>
        </p:nvSpPr>
        <p:spPr>
          <a:xfrm>
            <a:off x="356878" y="1122620"/>
            <a:ext cx="114782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</a:rPr>
              <a:t> не менее 5 человек по каждому предмету утверждается  приказом ОО  (не позднее 15 дней до начала проведения </a:t>
            </a:r>
            <a:r>
              <a:rPr lang="ru-RU" sz="2800" b="1" dirty="0" err="1">
                <a:solidFill>
                  <a:srgbClr val="002060"/>
                </a:solidFill>
              </a:rPr>
              <a:t>ВсОШ</a:t>
            </a:r>
            <a:r>
              <a:rPr lang="ru-RU" sz="2800" b="1" dirty="0">
                <a:solidFill>
                  <a:srgbClr val="002060"/>
                </a:solidFill>
              </a:rPr>
              <a:t>);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</a:rPr>
              <a:t>принимает для оценивания закодированные олимпиадные работы участников ВсОШ; 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</a:rPr>
              <a:t>оценивает выполненные олимпиадные задания; 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</a:rPr>
              <a:t>проводит показ и разбор выполненных олимпиадных заданий в очной форме (инф. на </a:t>
            </a:r>
            <a:r>
              <a:rPr lang="ru-RU" sz="2800" b="1" dirty="0" smtClean="0">
                <a:solidFill>
                  <a:srgbClr val="002060"/>
                </a:solidFill>
              </a:rPr>
              <a:t>сайт ОО); </a:t>
            </a:r>
            <a:endParaRPr lang="ru-RU" sz="2800" b="1" dirty="0">
              <a:solidFill>
                <a:srgbClr val="002060"/>
              </a:solidFill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</a:rPr>
              <a:t>рассматривает апелляции участников (инф. на </a:t>
            </a:r>
            <a:r>
              <a:rPr lang="ru-RU" sz="2800" b="1" dirty="0" smtClean="0">
                <a:solidFill>
                  <a:srgbClr val="002060"/>
                </a:solidFill>
              </a:rPr>
              <a:t>сайт ОО); </a:t>
            </a:r>
            <a:endParaRPr lang="ru-RU" sz="2800" b="1" dirty="0">
              <a:solidFill>
                <a:srgbClr val="002060"/>
              </a:solidFill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</a:rPr>
              <a:t>представляет результаты олимпиады её участникам (инф. на сайт ОО</a:t>
            </a:r>
            <a:r>
              <a:rPr lang="ru-RU" sz="2800" b="1" dirty="0" smtClean="0">
                <a:solidFill>
                  <a:srgbClr val="002060"/>
                </a:solidFill>
              </a:rPr>
              <a:t>); </a:t>
            </a:r>
            <a:endParaRPr lang="ru-RU" sz="2800" b="1" dirty="0">
              <a:solidFill>
                <a:srgbClr val="002060"/>
              </a:solidFill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</a:rPr>
              <a:t>представляет Организатору </a:t>
            </a:r>
            <a:r>
              <a:rPr lang="ru-RU" sz="2800" b="1" dirty="0" smtClean="0">
                <a:solidFill>
                  <a:srgbClr val="002060"/>
                </a:solidFill>
              </a:rPr>
              <a:t>ШЭ </a:t>
            </a:r>
            <a:r>
              <a:rPr lang="ru-RU" sz="2800" b="1" dirty="0">
                <a:solidFill>
                  <a:srgbClr val="002060"/>
                </a:solidFill>
              </a:rPr>
              <a:t>ВсОШ результаты </a:t>
            </a:r>
            <a:r>
              <a:rPr lang="ru-RU" sz="2800" b="1" dirty="0" smtClean="0">
                <a:solidFill>
                  <a:srgbClr val="002060"/>
                </a:solidFill>
              </a:rPr>
              <a:t>олимпиады на электронную платформу </a:t>
            </a:r>
            <a:r>
              <a:rPr lang="ru-RU" sz="2800" b="1" dirty="0" smtClean="0">
                <a:solidFill>
                  <a:srgbClr val="7030A0"/>
                </a:solidFill>
              </a:rPr>
              <a:t>«Иркутский </a:t>
            </a:r>
            <a:r>
              <a:rPr lang="ru-RU" sz="2800" b="1" dirty="0" err="1" smtClean="0">
                <a:solidFill>
                  <a:srgbClr val="7030A0"/>
                </a:solidFill>
              </a:rPr>
              <a:t>дистант</a:t>
            </a:r>
            <a:r>
              <a:rPr lang="ru-RU" sz="2800" b="1" dirty="0" smtClean="0">
                <a:solidFill>
                  <a:srgbClr val="7030A0"/>
                </a:solidFill>
              </a:rPr>
              <a:t>» </a:t>
            </a:r>
            <a:r>
              <a:rPr lang="ru-RU" sz="2400" b="1" dirty="0">
                <a:solidFill>
                  <a:srgbClr val="002060"/>
                </a:solidFill>
              </a:rPr>
              <a:t>(итоговые протоколы до 5 </a:t>
            </a:r>
            <a:r>
              <a:rPr lang="ru-RU" sz="2400" b="1" dirty="0" smtClean="0">
                <a:solidFill>
                  <a:srgbClr val="002060"/>
                </a:solidFill>
              </a:rPr>
              <a:t>календарных дней </a:t>
            </a:r>
            <a:r>
              <a:rPr lang="ru-RU" sz="2400" b="1" dirty="0">
                <a:solidFill>
                  <a:srgbClr val="002060"/>
                </a:solidFill>
              </a:rPr>
              <a:t>после проведения олимпиадного тура по предмету).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31D46D8-1D79-4543-98FB-8A2E79A36AA8}"/>
              </a:ext>
            </a:extLst>
          </p:cNvPr>
          <p:cNvSpPr txBox="1"/>
          <p:nvPr/>
        </p:nvSpPr>
        <p:spPr>
          <a:xfrm>
            <a:off x="71919" y="6493321"/>
            <a:ext cx="12048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МКУ «ИМЦРО»                  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imcro_irkutsk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8655901-F091-4405-BBA7-77464308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650" y="1223169"/>
            <a:ext cx="2743200" cy="365125"/>
          </a:xfrm>
        </p:spPr>
        <p:txBody>
          <a:bodyPr/>
          <a:lstStyle/>
          <a:p>
            <a:fld id="{961D77D8-C9C8-4CA9-8752-ECA09AD7865A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72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4EA448-BF25-4DFF-AF33-21DDCAC4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777" y="284590"/>
            <a:ext cx="10611581" cy="591464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проведения процедуры апелляции ШЭ ВсОШ: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im0-tub-ru.yandex.net/i?id=d4ce825c20d90be1f405e548e5b485b4-l&amp;n=13">
            <a:extLst>
              <a:ext uri="{FF2B5EF4-FFF2-40B4-BE49-F238E27FC236}">
                <a16:creationId xmlns:a16="http://schemas.microsoft.com/office/drawing/2014/main" id="{5F8B27E7-BD98-477E-A1FE-0587F60E2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794" y="191463"/>
            <a:ext cx="1414810" cy="862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C4C1ED1C-38D8-42B7-88D4-C6154BF96D8D}"/>
              </a:ext>
            </a:extLst>
          </p:cNvPr>
          <p:cNvSpPr txBox="1"/>
          <p:nvPr/>
        </p:nvSpPr>
        <p:spPr>
          <a:xfrm>
            <a:off x="221412" y="900754"/>
            <a:ext cx="114782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</a:rPr>
              <a:t>личное заявление участника  в орг. комитет по установленному образцу;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</a:rPr>
              <a:t>рассматривается оценивание только тех заданий, которые указаны в заявлении участника;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</a:rPr>
              <a:t>решения принимаются большинством голосов (отклонить апелляцию, сохранив количество баллов/удовлетворить апелляцию с понижение количества баллов/ удовлетворить апелляцию с повышением количества баллов</a:t>
            </a:r>
            <a:r>
              <a:rPr lang="ru-RU" sz="2800" b="1" dirty="0" smtClean="0">
                <a:solidFill>
                  <a:srgbClr val="002060"/>
                </a:solidFill>
              </a:rPr>
              <a:t>);</a:t>
            </a:r>
            <a:endParaRPr lang="ru-RU" sz="2800" b="1" dirty="0">
              <a:solidFill>
                <a:srgbClr val="002060"/>
              </a:solidFill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</a:rPr>
              <a:t>по итогам информирует участников </a:t>
            </a:r>
            <a:r>
              <a:rPr lang="ru-RU" sz="2800" b="1" dirty="0" smtClean="0">
                <a:solidFill>
                  <a:srgbClr val="002060"/>
                </a:solidFill>
              </a:rPr>
              <a:t>олимпиады.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</a:pPr>
            <a:r>
              <a:rPr lang="ru-RU" sz="2000" b="1" dirty="0">
                <a:solidFill>
                  <a:srgbClr val="7030A0"/>
                </a:solidFill>
              </a:rPr>
              <a:t>Инструкция для участников ШЭ </a:t>
            </a:r>
            <a:r>
              <a:rPr lang="ru-RU" sz="2000" b="1" dirty="0" err="1">
                <a:solidFill>
                  <a:srgbClr val="7030A0"/>
                </a:solidFill>
              </a:rPr>
              <a:t>ВсОШ</a:t>
            </a:r>
            <a:r>
              <a:rPr lang="ru-RU" sz="2000" b="1" dirty="0">
                <a:solidFill>
                  <a:srgbClr val="7030A0"/>
                </a:solidFill>
              </a:rPr>
              <a:t>, заявление на процедуру проведения апелляции</a:t>
            </a:r>
            <a:r>
              <a:rPr lang="ru-RU" sz="2000" b="1" dirty="0" smtClean="0">
                <a:solidFill>
                  <a:srgbClr val="7030A0"/>
                </a:solidFill>
              </a:rPr>
              <a:t>, протокол по форме, информация о продолжительности олимпиадного тура, порядок </a:t>
            </a:r>
            <a:r>
              <a:rPr lang="ru-RU" sz="2000" b="1" dirty="0">
                <a:solidFill>
                  <a:srgbClr val="7030A0"/>
                </a:solidFill>
              </a:rPr>
              <a:t>проведения </a:t>
            </a:r>
            <a:r>
              <a:rPr lang="ru-RU" sz="2000" b="1" dirty="0" err="1" smtClean="0">
                <a:solidFill>
                  <a:srgbClr val="7030A0"/>
                </a:solidFill>
              </a:rPr>
              <a:t>ВсОШ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</a:rPr>
              <a:t>№ 678 размещены в методических рекомендациях ШЭ </a:t>
            </a:r>
            <a:r>
              <a:rPr lang="ru-RU" sz="2000" b="1" dirty="0" err="1" smtClean="0">
                <a:solidFill>
                  <a:srgbClr val="7030A0"/>
                </a:solidFill>
              </a:rPr>
              <a:t>ВсОШ</a:t>
            </a:r>
            <a:r>
              <a:rPr lang="ru-RU" sz="2000" b="1" dirty="0" smtClean="0">
                <a:solidFill>
                  <a:srgbClr val="7030A0"/>
                </a:solidFill>
              </a:rPr>
              <a:t> 23-24 г. на электронной платформе «Иркутский </a:t>
            </a:r>
            <a:r>
              <a:rPr lang="ru-RU" sz="2000" b="1" dirty="0" err="1" smtClean="0">
                <a:solidFill>
                  <a:srgbClr val="7030A0"/>
                </a:solidFill>
              </a:rPr>
              <a:t>дистант</a:t>
            </a:r>
            <a:r>
              <a:rPr lang="ru-RU" sz="2000" b="1" dirty="0" smtClean="0">
                <a:solidFill>
                  <a:srgbClr val="7030A0"/>
                </a:solidFill>
              </a:rPr>
              <a:t>»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31D46D8-1D79-4543-98FB-8A2E79A36AA8}"/>
              </a:ext>
            </a:extLst>
          </p:cNvPr>
          <p:cNvSpPr txBox="1"/>
          <p:nvPr/>
        </p:nvSpPr>
        <p:spPr>
          <a:xfrm>
            <a:off x="71919" y="6493321"/>
            <a:ext cx="12048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МКУ «ИМЦРО»                  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imcro_irkutsk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8655901-F091-4405-BBA7-77464308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650" y="1223169"/>
            <a:ext cx="2743200" cy="365125"/>
          </a:xfrm>
        </p:spPr>
        <p:txBody>
          <a:bodyPr/>
          <a:lstStyle/>
          <a:p>
            <a:fld id="{961D77D8-C9C8-4CA9-8752-ECA09AD7865A}" type="slidenum">
              <a:rPr lang="ru-RU" smtClean="0"/>
              <a:t>19</a:t>
            </a:fld>
            <a:endParaRPr lang="ru-RU"/>
          </a:p>
        </p:txBody>
      </p:sp>
      <p:sp>
        <p:nvSpPr>
          <p:cNvPr id="4" name="Управляющая кнопка: звук 3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221412" y="4798336"/>
            <a:ext cx="847069" cy="436451"/>
          </a:xfrm>
          <a:prstGeom prst="actionButtonSou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81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92CB1245-C690-4AF8-891C-45FDE503DA90}"/>
              </a:ext>
            </a:extLst>
          </p:cNvPr>
          <p:cNvSpPr txBox="1">
            <a:spLocks/>
          </p:cNvSpPr>
          <p:nvPr/>
        </p:nvSpPr>
        <p:spPr>
          <a:xfrm>
            <a:off x="4054141" y="201336"/>
            <a:ext cx="7312942" cy="279353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dirty="0">
                <a:solidFill>
                  <a:srgbClr val="C00000"/>
                </a:solidFill>
              </a:rPr>
              <a:t>Муниципальные координаторы</a:t>
            </a:r>
          </a:p>
        </p:txBody>
      </p:sp>
      <p:pic>
        <p:nvPicPr>
          <p:cNvPr id="4100" name="Picture 4" descr="https://s-edu.ru/images/New/%D1%8D%D0%BC%D0%B1%D0%BB%D0%B5%D0%BC%D0%B0_%D0%B2%D0%BE%D1%88.jpg">
            <a:extLst>
              <a:ext uri="{FF2B5EF4-FFF2-40B4-BE49-F238E27FC236}">
                <a16:creationId xmlns:a16="http://schemas.microsoft.com/office/drawing/2014/main" id="{DAAD85FF-53BD-435E-936F-99FDC7D264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6" t="-6250" r="19498" b="-1"/>
          <a:stretch/>
        </p:blipFill>
        <p:spPr bwMode="auto">
          <a:xfrm>
            <a:off x="361951" y="228125"/>
            <a:ext cx="3531622" cy="381212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ABE23536-3346-4B21-92E2-DE6DA551DB84}"/>
              </a:ext>
            </a:extLst>
          </p:cNvPr>
          <p:cNvSpPr txBox="1">
            <a:spLocks/>
          </p:cNvSpPr>
          <p:nvPr/>
        </p:nvSpPr>
        <p:spPr>
          <a:xfrm>
            <a:off x="3893573" y="1556085"/>
            <a:ext cx="7936478" cy="11562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4400" b="1" dirty="0">
              <a:solidFill>
                <a:srgbClr val="007DC4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93403" y="2499920"/>
            <a:ext cx="8111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Муниципальный координатор</a:t>
            </a:r>
            <a:r>
              <a:rPr lang="ru-RU" sz="2800" dirty="0" smtClean="0"/>
              <a:t>:</a:t>
            </a:r>
            <a:endParaRPr lang="en-US" sz="2800" dirty="0" smtClean="0"/>
          </a:p>
          <a:p>
            <a:r>
              <a:rPr lang="ru-RU" sz="2800" dirty="0" err="1" smtClean="0"/>
              <a:t>Ащенкова</a:t>
            </a:r>
            <a:r>
              <a:rPr lang="ru-RU" sz="2800" dirty="0" smtClean="0"/>
              <a:t> Галина Андреевна 89021765310</a:t>
            </a:r>
            <a:endParaRPr lang="ru-RU" sz="2800" dirty="0"/>
          </a:p>
          <a:p>
            <a:r>
              <a:rPr lang="ru-RU" sz="2800" dirty="0"/>
              <a:t>Операторы проведения </a:t>
            </a:r>
            <a:r>
              <a:rPr lang="ru-RU" sz="2800" dirty="0" err="1"/>
              <a:t>ВсОШ</a:t>
            </a:r>
            <a:r>
              <a:rPr lang="ru-RU" sz="2800" dirty="0"/>
              <a:t>:</a:t>
            </a:r>
          </a:p>
          <a:p>
            <a:r>
              <a:rPr lang="ru-RU" sz="2800" dirty="0" smtClean="0"/>
              <a:t>Ефремова Светлана Александровна 89501040725</a:t>
            </a:r>
          </a:p>
          <a:p>
            <a:r>
              <a:rPr lang="ru-RU" sz="2800" dirty="0" smtClean="0"/>
              <a:t>Мальчукова </a:t>
            </a:r>
            <a:r>
              <a:rPr lang="ru-RU" sz="2800" dirty="0"/>
              <a:t>Анна Геннадьевна 89086622060</a:t>
            </a:r>
          </a:p>
          <a:p>
            <a:r>
              <a:rPr lang="ru-RU" sz="2800" dirty="0"/>
              <a:t>Терских Елена Константиновна 89086463822</a:t>
            </a:r>
          </a:p>
          <a:p>
            <a:endParaRPr lang="ru-RU" sz="2800" b="1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01071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4EA448-BF25-4DFF-AF33-21DDCAC4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005" y="723884"/>
            <a:ext cx="12252795" cy="591464"/>
          </a:xfrm>
        </p:spPr>
        <p:txBody>
          <a:bodyPr>
            <a:noAutofit/>
          </a:bodyPr>
          <a:lstStyle/>
          <a:p>
            <a:pPr algn="ctr"/>
            <a:r>
              <a:rPr lang="ru-RU" altLang="ru-R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Организация и проведение </a:t>
            </a:r>
            <a:br>
              <a:rPr lang="ru-RU" altLang="ru-R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ШЭ ВсОШ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im0-tub-ru.yandex.net/i?id=d4ce825c20d90be1f405e548e5b485b4-l&amp;n=13">
            <a:extLst>
              <a:ext uri="{FF2B5EF4-FFF2-40B4-BE49-F238E27FC236}">
                <a16:creationId xmlns:a16="http://schemas.microsoft.com/office/drawing/2014/main" id="{5F8B27E7-BD98-477E-A1FE-0587F60E2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365"/>
            <a:ext cx="1564780" cy="95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D31D46D8-1D79-4543-98FB-8A2E79A36AA8}"/>
              </a:ext>
            </a:extLst>
          </p:cNvPr>
          <p:cNvSpPr txBox="1"/>
          <p:nvPr/>
        </p:nvSpPr>
        <p:spPr>
          <a:xfrm>
            <a:off x="71919" y="6493321"/>
            <a:ext cx="12048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МКУ «ИМЦРО»                  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imcro_irkutsk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8655901-F091-4405-BBA7-77464308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650" y="1223169"/>
            <a:ext cx="2743200" cy="365125"/>
          </a:xfrm>
        </p:spPr>
        <p:txBody>
          <a:bodyPr/>
          <a:lstStyle/>
          <a:p>
            <a:fld id="{961D77D8-C9C8-4CA9-8752-ECA09AD7865A}" type="slidenum">
              <a:rPr lang="ru-RU" smtClean="0"/>
              <a:t>20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8F3AE281-16E4-472F-8DC5-72233BF5B6A1}"/>
              </a:ext>
            </a:extLst>
          </p:cNvPr>
          <p:cNvSpPr txBox="1">
            <a:spLocks/>
          </p:cNvSpPr>
          <p:nvPr/>
        </p:nvSpPr>
        <p:spPr>
          <a:xfrm>
            <a:off x="1524000" y="227208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8800" b="1" dirty="0">
              <a:solidFill>
                <a:srgbClr val="C0000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402718" y="3019303"/>
            <a:ext cx="756354" cy="5900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460872" y="4580855"/>
            <a:ext cx="1276118" cy="422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796" y="1198604"/>
            <a:ext cx="2786992" cy="4967774"/>
          </a:xfrm>
          <a:prstGeom prst="rect">
            <a:avLst/>
          </a:prstGeom>
        </p:spPr>
      </p:pic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207005" y="5468293"/>
            <a:ext cx="398791" cy="353085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9997" y="1483157"/>
            <a:ext cx="7300287" cy="248241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5074" y="4127894"/>
            <a:ext cx="4051187" cy="2496232"/>
          </a:xfrm>
          <a:prstGeom prst="rect">
            <a:avLst/>
          </a:prstGeom>
        </p:spPr>
      </p:pic>
      <p:pic>
        <p:nvPicPr>
          <p:cNvPr id="13" name="Picture 2" descr="https://avatars.mds.yandex.net/i?id=03aba1e29a6ca5c13d0285c8882704ae-3695167-images-thumbs&amp;n=13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1" y="1677992"/>
            <a:ext cx="548338" cy="54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thumbnailer.mixcloud.com/unsafe/900x900/extaudio/3/a/8/e/1bd4-04c9-4a42-94b4-7a3a0dc01916.png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427" y="2272087"/>
            <a:ext cx="665005" cy="66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grizly.club/uploads/posts/2023-02/1676628536_grizly-club-p-tsifri-v-kruzhochke-klipart-4.png"/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513" y="5008671"/>
            <a:ext cx="740718" cy="740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283" y="2738969"/>
            <a:ext cx="3434427" cy="38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52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92CB1245-C690-4AF8-891C-45FDE503DA90}"/>
              </a:ext>
            </a:extLst>
          </p:cNvPr>
          <p:cNvSpPr txBox="1">
            <a:spLocks/>
          </p:cNvSpPr>
          <p:nvPr/>
        </p:nvSpPr>
        <p:spPr>
          <a:xfrm>
            <a:off x="5871411" y="1257300"/>
            <a:ext cx="6149139" cy="508526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400" b="1" dirty="0">
                <a:solidFill>
                  <a:srgbClr val="C00000"/>
                </a:solidFill>
              </a:rPr>
              <a:t>ОРГАНИЗАЦИЯ И ПРОВЕДЕНИЕ ШКОЛЬНОГО ЭТАПА  ВСЕРОССИЙСКОЙ ОЛИМПИАДЫ ШКОЛЬНИКОВ</a:t>
            </a:r>
          </a:p>
          <a:p>
            <a:pPr marL="0" indent="0" algn="ctr">
              <a:buNone/>
            </a:pPr>
            <a:endParaRPr lang="ru-RU" sz="44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4400" b="1" dirty="0">
                <a:solidFill>
                  <a:srgbClr val="007DC4"/>
                </a:solidFill>
              </a:rPr>
              <a:t>в общеобразовательных организациях г. Иркутска     в 2023-2024 учебном году</a:t>
            </a:r>
          </a:p>
          <a:p>
            <a:pPr marL="0" indent="0" algn="ctr">
              <a:buNone/>
            </a:pP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4100" name="Picture 4" descr="https://s-edu.ru/images/New/%D1%8D%D0%BC%D0%B1%D0%BB%D0%B5%D0%BC%D0%B0_%D0%B2%D0%BE%D1%88.jpg">
            <a:extLst>
              <a:ext uri="{FF2B5EF4-FFF2-40B4-BE49-F238E27FC236}">
                <a16:creationId xmlns:a16="http://schemas.microsoft.com/office/drawing/2014/main" id="{DAAD85FF-53BD-435E-936F-99FDC7D264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6" t="-6250" r="19498" b="-1"/>
          <a:stretch/>
        </p:blipFill>
        <p:spPr bwMode="auto">
          <a:xfrm>
            <a:off x="361950" y="515431"/>
            <a:ext cx="5133975" cy="582713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730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92CB1245-C690-4AF8-891C-45FDE503DA90}"/>
              </a:ext>
            </a:extLst>
          </p:cNvPr>
          <p:cNvSpPr txBox="1">
            <a:spLocks/>
          </p:cNvSpPr>
          <p:nvPr/>
        </p:nvSpPr>
        <p:spPr>
          <a:xfrm>
            <a:off x="4054141" y="565641"/>
            <a:ext cx="7335754" cy="89627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dirty="0">
                <a:solidFill>
                  <a:srgbClr val="C00000"/>
                </a:solidFill>
              </a:rPr>
              <a:t>Цель проведения ВсОШ:</a:t>
            </a:r>
          </a:p>
        </p:txBody>
      </p:sp>
      <p:pic>
        <p:nvPicPr>
          <p:cNvPr id="4100" name="Picture 4" descr="https://s-edu.ru/images/New/%D1%8D%D0%BC%D0%B1%D0%BB%D0%B5%D0%BC%D0%B0_%D0%B2%D0%BE%D1%88.jpg">
            <a:extLst>
              <a:ext uri="{FF2B5EF4-FFF2-40B4-BE49-F238E27FC236}">
                <a16:creationId xmlns:a16="http://schemas.microsoft.com/office/drawing/2014/main" id="{DAAD85FF-53BD-435E-936F-99FDC7D264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6" t="-6250" r="19498" b="-1"/>
          <a:stretch/>
        </p:blipFill>
        <p:spPr bwMode="auto">
          <a:xfrm>
            <a:off x="361951" y="515431"/>
            <a:ext cx="3531622" cy="4008443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ABE23536-3346-4B21-92E2-DE6DA551DB84}"/>
              </a:ext>
            </a:extLst>
          </p:cNvPr>
          <p:cNvSpPr txBox="1">
            <a:spLocks/>
          </p:cNvSpPr>
          <p:nvPr/>
        </p:nvSpPr>
        <p:spPr>
          <a:xfrm>
            <a:off x="3893573" y="1556085"/>
            <a:ext cx="7936478" cy="11562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400" b="1" dirty="0">
                <a:solidFill>
                  <a:srgbClr val="007DC4"/>
                </a:solidFill>
              </a:rPr>
              <a:t>выявление и развитие у обучающихся творческих способностей и интереса                                  к научной (научно-исследовательской) деятельности, пропаганда научных знаний</a:t>
            </a:r>
          </a:p>
        </p:txBody>
      </p:sp>
    </p:spTree>
    <p:extLst>
      <p:ext uri="{BB962C8B-B14F-4D97-AF65-F5344CB8AC3E}">
        <p14:creationId xmlns:p14="http://schemas.microsoft.com/office/powerpoint/2010/main" val="1673770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4EA448-BF25-4DFF-AF33-21DDCAC4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841" y="209818"/>
            <a:ext cx="12192000" cy="591464"/>
          </a:xfrm>
        </p:spPr>
        <p:txBody>
          <a:bodyPr>
            <a:noAutofit/>
          </a:bodyPr>
          <a:lstStyle/>
          <a:p>
            <a:r>
              <a:rPr lang="ru-RU" alt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Этапы Всероссийский олимпиады школьников 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B28E9ED-F29F-410A-90CC-AB3B1C0ADE20}"/>
              </a:ext>
            </a:extLst>
          </p:cNvPr>
          <p:cNvGrpSpPr>
            <a:grpSpLocks/>
          </p:cNvGrpSpPr>
          <p:nvPr/>
        </p:nvGrpSpPr>
        <p:grpSpPr bwMode="auto">
          <a:xfrm>
            <a:off x="549465" y="1485496"/>
            <a:ext cx="11093070" cy="5044537"/>
            <a:chOff x="-47" y="1339"/>
            <a:chExt cx="5615" cy="26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53E42A0-0F0A-4E74-BFF4-79D300092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" y="1339"/>
              <a:ext cx="2544" cy="249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5D36C6F-1DA7-4146-B12A-D84192D8CB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1968"/>
              <a:ext cx="1296" cy="1344"/>
              <a:chOff x="2016" y="1920"/>
              <a:chExt cx="1680" cy="1680"/>
            </a:xfrm>
          </p:grpSpPr>
          <p:sp>
            <p:nvSpPr>
              <p:cNvPr id="42" name="Oval 6">
                <a:extLst>
                  <a:ext uri="{FF2B5EF4-FFF2-40B4-BE49-F238E27FC236}">
                    <a16:creationId xmlns:a16="http://schemas.microsoft.com/office/drawing/2014/main" id="{8EA90F5C-9783-4A17-A7E2-91BA921A035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5490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" name="Freeform 7">
                <a:extLst>
                  <a:ext uri="{FF2B5EF4-FFF2-40B4-BE49-F238E27FC236}">
                    <a16:creationId xmlns:a16="http://schemas.microsoft.com/office/drawing/2014/main" id="{29491804-3C8B-4A37-A10C-8EF4A2FD76B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" name="Text Box 8">
              <a:extLst>
                <a:ext uri="{FF2B5EF4-FFF2-40B4-BE49-F238E27FC236}">
                  <a16:creationId xmlns:a16="http://schemas.microsoft.com/office/drawing/2014/main" id="{F82460C2-3B43-4953-ACB9-41932A4BD94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376" y="2409"/>
              <a:ext cx="1106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altLang="ru-RU" sz="4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ВсОШ</a:t>
              </a:r>
              <a:endParaRPr lang="en-US" alt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8" name="Group 14">
              <a:extLst>
                <a:ext uri="{FF2B5EF4-FFF2-40B4-BE49-F238E27FC236}">
                  <a16:creationId xmlns:a16="http://schemas.microsoft.com/office/drawing/2014/main" id="{FBB8E6F0-451C-4759-8146-607E01D116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36" y="3191"/>
              <a:ext cx="201" cy="176"/>
              <a:chOff x="2236" y="3191"/>
              <a:chExt cx="201" cy="176"/>
            </a:xfrm>
          </p:grpSpPr>
          <p:sp>
            <p:nvSpPr>
              <p:cNvPr id="40" name="Oval 15">
                <a:extLst>
                  <a:ext uri="{FF2B5EF4-FFF2-40B4-BE49-F238E27FC236}">
                    <a16:creationId xmlns:a16="http://schemas.microsoft.com/office/drawing/2014/main" id="{BDCC2501-FC5B-4A4F-92AB-28CEB9F5C0B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227093">
                <a:off x="2239" y="3282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" name="Oval 16">
                <a:extLst>
                  <a:ext uri="{FF2B5EF4-FFF2-40B4-BE49-F238E27FC236}">
                    <a16:creationId xmlns:a16="http://schemas.microsoft.com/office/drawing/2014/main" id="{642E5749-0F99-4668-A316-5328676B0EC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227093">
                <a:off x="2353" y="3188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" name="Group 17">
              <a:extLst>
                <a:ext uri="{FF2B5EF4-FFF2-40B4-BE49-F238E27FC236}">
                  <a16:creationId xmlns:a16="http://schemas.microsoft.com/office/drawing/2014/main" id="{A774F7CE-2173-4112-90D5-8AF4224B31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4" y="3357"/>
              <a:ext cx="432" cy="432"/>
              <a:chOff x="1824" y="3357"/>
              <a:chExt cx="432" cy="432"/>
            </a:xfrm>
          </p:grpSpPr>
          <p:grpSp>
            <p:nvGrpSpPr>
              <p:cNvPr id="36" name="Group 18">
                <a:extLst>
                  <a:ext uri="{FF2B5EF4-FFF2-40B4-BE49-F238E27FC236}">
                    <a16:creationId xmlns:a16="http://schemas.microsoft.com/office/drawing/2014/main" id="{A7EA4A37-11C8-4AB0-A63D-7E9587B15D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24" y="3357"/>
                <a:ext cx="432" cy="432"/>
                <a:chOff x="2016" y="1920"/>
                <a:chExt cx="1680" cy="1680"/>
              </a:xfrm>
            </p:grpSpPr>
            <p:sp>
              <p:nvSpPr>
                <p:cNvPr id="38" name="Oval 19">
                  <a:extLst>
                    <a:ext uri="{FF2B5EF4-FFF2-40B4-BE49-F238E27FC236}">
                      <a16:creationId xmlns:a16="http://schemas.microsoft.com/office/drawing/2014/main" id="{C101B6DA-58B8-469E-B77C-F029E753AA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20">
                  <a:extLst>
                    <a:ext uri="{FF2B5EF4-FFF2-40B4-BE49-F238E27FC236}">
                      <a16:creationId xmlns:a16="http://schemas.microsoft.com/office/drawing/2014/main" id="{E0C8147C-FAEF-439F-A0DD-3F0938D7EA3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7" name="Text Box 21">
                <a:extLst>
                  <a:ext uri="{FF2B5EF4-FFF2-40B4-BE49-F238E27FC236}">
                    <a16:creationId xmlns:a16="http://schemas.microsoft.com/office/drawing/2014/main" id="{661C1805-F8D6-42C0-AA01-4311632C8C77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864" y="3438"/>
                <a:ext cx="341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altLang="ru-RU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РЭ</a:t>
                </a:r>
                <a:endParaRPr lang="en-US" alt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grpSp>
          <p:nvGrpSpPr>
            <p:cNvPr id="10" name="Group 22">
              <a:extLst>
                <a:ext uri="{FF2B5EF4-FFF2-40B4-BE49-F238E27FC236}">
                  <a16:creationId xmlns:a16="http://schemas.microsoft.com/office/drawing/2014/main" id="{BB4EBFB0-2D77-4D57-9A00-DB013353F6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3938" y="1968"/>
              <a:chExt cx="430" cy="437"/>
            </a:xfrm>
          </p:grpSpPr>
          <p:grpSp>
            <p:nvGrpSpPr>
              <p:cNvPr id="32" name="Group 23">
                <a:extLst>
                  <a:ext uri="{FF2B5EF4-FFF2-40B4-BE49-F238E27FC236}">
                    <a16:creationId xmlns:a16="http://schemas.microsoft.com/office/drawing/2014/main" id="{FABCEF49-380C-4FDB-8A2E-73FC4A6F008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38" y="1968"/>
                <a:ext cx="430" cy="437"/>
                <a:chOff x="2016" y="1920"/>
                <a:chExt cx="1680" cy="1680"/>
              </a:xfrm>
            </p:grpSpPr>
            <p:sp>
              <p:nvSpPr>
                <p:cNvPr id="34" name="Oval 24">
                  <a:extLst>
                    <a:ext uri="{FF2B5EF4-FFF2-40B4-BE49-F238E27FC236}">
                      <a16:creationId xmlns:a16="http://schemas.microsoft.com/office/drawing/2014/main" id="{13F4D83A-B918-4F80-925D-6527C6F34B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tint val="57647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Freeform 25">
                  <a:extLst>
                    <a:ext uri="{FF2B5EF4-FFF2-40B4-BE49-F238E27FC236}">
                      <a16:creationId xmlns:a16="http://schemas.microsoft.com/office/drawing/2014/main" id="{A1BA9C75-174B-4A56-8CF5-BB9505F52DAC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3" name="Text Box 26">
                <a:extLst>
                  <a:ext uri="{FF2B5EF4-FFF2-40B4-BE49-F238E27FC236}">
                    <a16:creationId xmlns:a16="http://schemas.microsoft.com/office/drawing/2014/main" id="{0070D77A-91A1-41A9-84EE-BB5513E7777F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3943" y="2028"/>
                <a:ext cx="411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altLang="ru-RU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ШЭ</a:t>
                </a:r>
                <a:endParaRPr lang="en-US" alt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grpSp>
          <p:nvGrpSpPr>
            <p:cNvPr id="11" name="Group 27">
              <a:extLst>
                <a:ext uri="{FF2B5EF4-FFF2-40B4-BE49-F238E27FC236}">
                  <a16:creationId xmlns:a16="http://schemas.microsoft.com/office/drawing/2014/main" id="{D32A030F-757D-41EE-B0E7-5D8F130F0F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2" y="3360"/>
              <a:ext cx="414" cy="392"/>
              <a:chOff x="3552" y="3339"/>
              <a:chExt cx="414" cy="392"/>
            </a:xfrm>
          </p:grpSpPr>
          <p:grpSp>
            <p:nvGrpSpPr>
              <p:cNvPr id="28" name="Group 28">
                <a:extLst>
                  <a:ext uri="{FF2B5EF4-FFF2-40B4-BE49-F238E27FC236}">
                    <a16:creationId xmlns:a16="http://schemas.microsoft.com/office/drawing/2014/main" id="{81FF8A4E-3FA3-48B6-9ABC-047FC750419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52" y="3339"/>
                <a:ext cx="412" cy="392"/>
                <a:chOff x="2016" y="1920"/>
                <a:chExt cx="1680" cy="1680"/>
              </a:xfrm>
            </p:grpSpPr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EF7DE0B6-C10D-4B9F-8BC3-3C5B3FD755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Freeform 30">
                  <a:extLst>
                    <a:ext uri="{FF2B5EF4-FFF2-40B4-BE49-F238E27FC236}">
                      <a16:creationId xmlns:a16="http://schemas.microsoft.com/office/drawing/2014/main" id="{46095757-9C8D-419B-BBD5-6B91DF161B2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9" name="Text Box 31">
                <a:extLst>
                  <a:ext uri="{FF2B5EF4-FFF2-40B4-BE49-F238E27FC236}">
                    <a16:creationId xmlns:a16="http://schemas.microsoft.com/office/drawing/2014/main" id="{418BDAF9-E941-4C46-A4C4-12F14337991F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3590" y="3360"/>
                <a:ext cx="376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altLang="ru-RU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МЭ</a:t>
                </a:r>
                <a:endParaRPr lang="en-US" alt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grpSp>
          <p:nvGrpSpPr>
            <p:cNvPr id="12" name="Group 32">
              <a:extLst>
                <a:ext uri="{FF2B5EF4-FFF2-40B4-BE49-F238E27FC236}">
                  <a16:creationId xmlns:a16="http://schemas.microsoft.com/office/drawing/2014/main" id="{1FB12924-73A5-4B64-85BB-EA4AEBFFCA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1488" y="1968"/>
              <a:chExt cx="432" cy="432"/>
            </a:xfrm>
          </p:grpSpPr>
          <p:grpSp>
            <p:nvGrpSpPr>
              <p:cNvPr id="24" name="Group 33">
                <a:extLst>
                  <a:ext uri="{FF2B5EF4-FFF2-40B4-BE49-F238E27FC236}">
                    <a16:creationId xmlns:a16="http://schemas.microsoft.com/office/drawing/2014/main" id="{621ADC2C-7F8B-496A-A391-04593D308B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88" y="1968"/>
                <a:ext cx="432" cy="432"/>
                <a:chOff x="2016" y="1920"/>
                <a:chExt cx="1680" cy="1680"/>
              </a:xfrm>
            </p:grpSpPr>
            <p:sp>
              <p:nvSpPr>
                <p:cNvPr id="26" name="Oval 34">
                  <a:extLst>
                    <a:ext uri="{FF2B5EF4-FFF2-40B4-BE49-F238E27FC236}">
                      <a16:creationId xmlns:a16="http://schemas.microsoft.com/office/drawing/2014/main" id="{BF60BECA-AFD2-49AE-B773-13DA093460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7" name="Freeform 35">
                  <a:extLst>
                    <a:ext uri="{FF2B5EF4-FFF2-40B4-BE49-F238E27FC236}">
                      <a16:creationId xmlns:a16="http://schemas.microsoft.com/office/drawing/2014/main" id="{34C96E41-3FAA-4F12-A1B6-18A1E7F82712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" name="Text Box 36">
                <a:extLst>
                  <a:ext uri="{FF2B5EF4-FFF2-40B4-BE49-F238E27FC236}">
                    <a16:creationId xmlns:a16="http://schemas.microsoft.com/office/drawing/2014/main" id="{6D8BC27A-509C-48B3-AF4E-117BB30509C4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544" y="2016"/>
                <a:ext cx="337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altLang="ru-RU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ЗЭ</a:t>
                </a:r>
                <a:endParaRPr lang="en-US" alt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sp>
          <p:nvSpPr>
            <p:cNvPr id="13" name="Oval 37">
              <a:extLst>
                <a:ext uri="{FF2B5EF4-FFF2-40B4-BE49-F238E27FC236}">
                  <a16:creationId xmlns:a16="http://schemas.microsoft.com/office/drawing/2014/main" id="{A9A461C0-9223-4526-A7E1-4B716AFD55E2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8227093">
              <a:off x="3507" y="326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Oval 38">
              <a:extLst>
                <a:ext uri="{FF2B5EF4-FFF2-40B4-BE49-F238E27FC236}">
                  <a16:creationId xmlns:a16="http://schemas.microsoft.com/office/drawing/2014/main" id="{C958AEDB-7937-4D5B-B292-785621ABCEBE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8227093">
              <a:off x="3411" y="3165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5" name="Group 39">
              <a:extLst>
                <a:ext uri="{FF2B5EF4-FFF2-40B4-BE49-F238E27FC236}">
                  <a16:creationId xmlns:a16="http://schemas.microsoft.com/office/drawing/2014/main" id="{9F03DFDC-A738-49A5-9407-B69DD01ECE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256"/>
              <a:ext cx="231" cy="130"/>
              <a:chOff x="2016" y="2304"/>
              <a:chExt cx="231" cy="130"/>
            </a:xfrm>
          </p:grpSpPr>
          <p:sp>
            <p:nvSpPr>
              <p:cNvPr id="22" name="Oval 40">
                <a:extLst>
                  <a:ext uri="{FF2B5EF4-FFF2-40B4-BE49-F238E27FC236}">
                    <a16:creationId xmlns:a16="http://schemas.microsoft.com/office/drawing/2014/main" id="{4753150D-D8D1-40ED-8343-E0A97D0F72E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227093">
                <a:off x="2019" y="2301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764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" name="Oval 41">
                <a:extLst>
                  <a:ext uri="{FF2B5EF4-FFF2-40B4-BE49-F238E27FC236}">
                    <a16:creationId xmlns:a16="http://schemas.microsoft.com/office/drawing/2014/main" id="{4D905B4B-A5ED-411B-9104-15E8D1D97EA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227093">
                <a:off x="2163" y="234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6" name="Oval 45">
              <a:extLst>
                <a:ext uri="{FF2B5EF4-FFF2-40B4-BE49-F238E27FC236}">
                  <a16:creationId xmlns:a16="http://schemas.microsoft.com/office/drawing/2014/main" id="{787BF0A2-2C89-4DCA-A894-FB63317FA78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8227093">
              <a:off x="3759" y="227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Oval 46">
              <a:extLst>
                <a:ext uri="{FF2B5EF4-FFF2-40B4-BE49-F238E27FC236}">
                  <a16:creationId xmlns:a16="http://schemas.microsoft.com/office/drawing/2014/main" id="{95F77D39-B170-42C8-8C8F-AA3A359C3582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8227093">
              <a:off x="3603" y="2349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Text Box 47">
              <a:extLst>
                <a:ext uri="{FF2B5EF4-FFF2-40B4-BE49-F238E27FC236}">
                  <a16:creationId xmlns:a16="http://schemas.microsoft.com/office/drawing/2014/main" id="{94B89762-086A-4202-A941-0BF1766974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47" y="2064"/>
              <a:ext cx="1535" cy="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altLang="ru-RU" sz="2800" b="1" dirty="0">
                  <a:solidFill>
                    <a:srgbClr val="002060"/>
                  </a:solidFill>
                </a:rPr>
                <a:t>Заключительный этап</a:t>
              </a:r>
              <a:endParaRPr lang="en-US" altLang="ru-RU" sz="2800" b="1" dirty="0">
                <a:solidFill>
                  <a:srgbClr val="002060"/>
                </a:solidFill>
              </a:endParaRPr>
            </a:p>
          </p:txBody>
        </p:sp>
        <p:sp>
          <p:nvSpPr>
            <p:cNvPr id="19" name="Text Box 49">
              <a:extLst>
                <a:ext uri="{FF2B5EF4-FFF2-40B4-BE49-F238E27FC236}">
                  <a16:creationId xmlns:a16="http://schemas.microsoft.com/office/drawing/2014/main" id="{17184D70-C230-40B4-B9F1-7435034C4D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073"/>
              <a:ext cx="1200" cy="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 eaLnBrk="0" hangingPunct="0">
                <a:defRPr sz="2800" b="1"/>
              </a:lvl1pPr>
            </a:lstStyle>
            <a:p>
              <a:r>
                <a:rPr lang="ru-RU" altLang="ru-RU" dirty="0">
                  <a:solidFill>
                    <a:srgbClr val="002060"/>
                  </a:solidFill>
                </a:rPr>
                <a:t>Школьный этап</a:t>
              </a:r>
              <a:endParaRPr lang="en-US" altLang="ru-RU" dirty="0">
                <a:solidFill>
                  <a:srgbClr val="002060"/>
                </a:solidFill>
              </a:endParaRPr>
            </a:p>
          </p:txBody>
        </p:sp>
        <p:sp>
          <p:nvSpPr>
            <p:cNvPr id="20" name="Text Box 50">
              <a:extLst>
                <a:ext uri="{FF2B5EF4-FFF2-40B4-BE49-F238E27FC236}">
                  <a16:creationId xmlns:a16="http://schemas.microsoft.com/office/drawing/2014/main" id="{138055F8-8E3D-4DCE-8A91-7103EE35BA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504"/>
              <a:ext cx="1440" cy="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 eaLnBrk="0" hangingPunct="0">
                <a:defRPr sz="2800" b="1"/>
              </a:lvl1pPr>
            </a:lstStyle>
            <a:p>
              <a:r>
                <a:rPr lang="ru-RU" altLang="ru-RU" dirty="0">
                  <a:solidFill>
                    <a:srgbClr val="002060"/>
                  </a:solidFill>
                </a:rPr>
                <a:t>Региональный</a:t>
              </a:r>
            </a:p>
            <a:p>
              <a:r>
                <a:rPr lang="ru-RU" altLang="ru-RU" dirty="0">
                  <a:solidFill>
                    <a:srgbClr val="002060"/>
                  </a:solidFill>
                </a:rPr>
                <a:t> этап</a:t>
              </a:r>
              <a:endParaRPr lang="en-US" altLang="ru-RU" dirty="0">
                <a:solidFill>
                  <a:srgbClr val="002060"/>
                </a:solidFill>
              </a:endParaRPr>
            </a:p>
          </p:txBody>
        </p:sp>
        <p:sp>
          <p:nvSpPr>
            <p:cNvPr id="21" name="Text Box 51">
              <a:extLst>
                <a:ext uri="{FF2B5EF4-FFF2-40B4-BE49-F238E27FC236}">
                  <a16:creationId xmlns:a16="http://schemas.microsoft.com/office/drawing/2014/main" id="{BEF70956-3115-438B-88BE-0B89E8E99A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3504"/>
              <a:ext cx="1536" cy="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 eaLnBrk="0" hangingPunct="0">
                <a:defRPr sz="2800" b="1"/>
              </a:lvl1pPr>
            </a:lstStyle>
            <a:p>
              <a:r>
                <a:rPr lang="ru-RU" altLang="ru-RU" dirty="0">
                  <a:solidFill>
                    <a:srgbClr val="002060"/>
                  </a:solidFill>
                </a:rPr>
                <a:t>Муниципальный этап</a:t>
              </a:r>
              <a:endParaRPr lang="en-US" altLang="ru-RU" dirty="0">
                <a:solidFill>
                  <a:srgbClr val="002060"/>
                </a:solidFill>
              </a:endParaRPr>
            </a:p>
          </p:txBody>
        </p:sp>
      </p:grpSp>
      <p:pic>
        <p:nvPicPr>
          <p:cNvPr id="1026" name="Picture 2" descr="https://im0-tub-ru.yandex.net/i?id=d4ce825c20d90be1f405e548e5b485b4-l&amp;n=13">
            <a:extLst>
              <a:ext uri="{FF2B5EF4-FFF2-40B4-BE49-F238E27FC236}">
                <a16:creationId xmlns:a16="http://schemas.microsoft.com/office/drawing/2014/main" id="{5F8B27E7-BD98-477E-A1FE-0587F60E2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1325" y="292132"/>
            <a:ext cx="2071333" cy="126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4317ECBD-0F9F-47A5-A4D9-301EE67E0D98}"/>
              </a:ext>
            </a:extLst>
          </p:cNvPr>
          <p:cNvSpPr txBox="1"/>
          <p:nvPr/>
        </p:nvSpPr>
        <p:spPr>
          <a:xfrm>
            <a:off x="71919" y="6493321"/>
            <a:ext cx="12048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МКУ «ИМЦРО»                  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imcro_irkutsk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A32B84A-08E1-41F8-9152-D5E1296CF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4140" y="1119867"/>
            <a:ext cx="2743200" cy="365125"/>
          </a:xfrm>
        </p:spPr>
        <p:txBody>
          <a:bodyPr/>
          <a:lstStyle/>
          <a:p>
            <a:fld id="{961D77D8-C9C8-4CA9-8752-ECA09AD7865A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81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9153B7-8E95-4F87-BB41-2CD741743175}"/>
              </a:ext>
            </a:extLst>
          </p:cNvPr>
          <p:cNvSpPr txBox="1"/>
          <p:nvPr/>
        </p:nvSpPr>
        <p:spPr>
          <a:xfrm>
            <a:off x="4498848" y="770488"/>
            <a:ext cx="753813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</a:rPr>
              <a:t>Приказ Министерства просвещения Российской Федерации от 27 ноября 2020 г. № 678 «Об утверждении Порядка проведения всероссийской олимпиады школьников»; 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Письмо министерства образования Иркутской области руководителям муниципальных органов управления образованием от 31.05.2023 № 02-55-6328/23 «О проведении </a:t>
            </a:r>
            <a:r>
              <a:rPr lang="ru-RU" sz="2000" b="1" dirty="0" err="1">
                <a:solidFill>
                  <a:srgbClr val="002060"/>
                </a:solidFill>
              </a:rPr>
              <a:t>ВсОШ</a:t>
            </a:r>
            <a:r>
              <a:rPr lang="ru-RU" sz="2000" b="1" dirty="0">
                <a:solidFill>
                  <a:srgbClr val="002060"/>
                </a:solidFill>
              </a:rPr>
              <a:t> 2023/24 уч. года»;</a:t>
            </a:r>
            <a:endParaRPr lang="ru-RU" sz="1100" dirty="0">
              <a:solidFill>
                <a:srgbClr val="002060"/>
              </a:solidFill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</a:rPr>
              <a:t>Приказ начальника департамента образования г. Иркутска «Об организации школьного этапа всероссийской олимпиады школьников в 2023-2024 учебном году в городе Иркутске»  от </a:t>
            </a:r>
            <a:r>
              <a:rPr lang="ru-RU" sz="2000" dirty="0" smtClean="0">
                <a:solidFill>
                  <a:srgbClr val="002060"/>
                </a:solidFill>
              </a:rPr>
              <a:t>28.08.2023 №214-08-549-1/23;</a:t>
            </a:r>
            <a:endParaRPr lang="ru-RU" sz="2000" dirty="0">
              <a:solidFill>
                <a:srgbClr val="002060"/>
              </a:solidFill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1000" dirty="0">
              <a:solidFill>
                <a:srgbClr val="002060"/>
              </a:solidFill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</a:rPr>
              <a:t>Методические рекомендации к  школьному  и муниципальному этапов </a:t>
            </a:r>
            <a:r>
              <a:rPr lang="ru-RU" sz="2000" dirty="0" err="1">
                <a:solidFill>
                  <a:srgbClr val="002060"/>
                </a:solidFill>
              </a:rPr>
              <a:t>ВсОШ</a:t>
            </a:r>
            <a:r>
              <a:rPr lang="ru-RU" sz="2000" dirty="0">
                <a:solidFill>
                  <a:srgbClr val="002060"/>
                </a:solidFill>
              </a:rPr>
              <a:t> в 2023/24 учебном году. (Москва 2023) </a:t>
            </a:r>
            <a:r>
              <a:rPr lang="en-US" sz="2000" dirty="0">
                <a:solidFill>
                  <a:srgbClr val="002060"/>
                </a:solidFill>
                <a:hlinkClick r:id="rId2"/>
              </a:rPr>
              <a:t>https://vserosolimp.edsoo.ru/school_way#!/tab/607594089-1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</a:rPr>
              <a:t>График консультационных </a:t>
            </a:r>
            <a:r>
              <a:rPr lang="ru-RU" sz="2000" dirty="0" err="1">
                <a:solidFill>
                  <a:srgbClr val="002060"/>
                </a:solidFill>
              </a:rPr>
              <a:t>вебинаров</a:t>
            </a:r>
            <a:r>
              <a:rPr lang="ru-RU" sz="2000" dirty="0">
                <a:solidFill>
                  <a:srgbClr val="002060"/>
                </a:solidFill>
              </a:rPr>
              <a:t> по организации и проведению ШЭ и МЭ этапов </a:t>
            </a:r>
            <a:r>
              <a:rPr lang="ru-RU" sz="2000" dirty="0" err="1">
                <a:solidFill>
                  <a:srgbClr val="002060"/>
                </a:solidFill>
              </a:rPr>
              <a:t>ВсОШ</a:t>
            </a:r>
            <a:r>
              <a:rPr lang="ru-RU" sz="2000" dirty="0">
                <a:solidFill>
                  <a:srgbClr val="002060"/>
                </a:solidFill>
              </a:rPr>
              <a:t> 2023-24 учебного года 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Объект 3">
            <a:extLst>
              <a:ext uri="{FF2B5EF4-FFF2-40B4-BE49-F238E27FC236}">
                <a16:creationId xmlns:a16="http://schemas.microsoft.com/office/drawing/2014/main" id="{1D6B963D-4364-47F6-9ACA-6B31942CAB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3159" b="14645"/>
          <a:stretch/>
        </p:blipFill>
        <p:spPr>
          <a:xfrm>
            <a:off x="66675" y="123825"/>
            <a:ext cx="4546525" cy="30099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05E8E3-1D68-4225-BD8B-2301248401D5}"/>
              </a:ext>
            </a:extLst>
          </p:cNvPr>
          <p:cNvSpPr txBox="1"/>
          <p:nvPr/>
        </p:nvSpPr>
        <p:spPr>
          <a:xfrm>
            <a:off x="71919" y="6493321"/>
            <a:ext cx="12048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МКУ «ИМЦРО»                  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imcro_irkutsk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DBF8F6F-4ADF-4590-93F6-0486BB70B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3778" y="130175"/>
            <a:ext cx="2743200" cy="365125"/>
          </a:xfrm>
        </p:spPr>
        <p:txBody>
          <a:bodyPr/>
          <a:lstStyle/>
          <a:p>
            <a:fld id="{961D77D8-C9C8-4CA9-8752-ECA09AD7865A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22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4EA448-BF25-4DFF-AF33-21DDCAC4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8" y="497604"/>
            <a:ext cx="12192000" cy="591464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Школьный этап ВсОШ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im0-tub-ru.yandex.net/i?id=d4ce825c20d90be1f405e548e5b485b4-l&amp;n=13">
            <a:extLst>
              <a:ext uri="{FF2B5EF4-FFF2-40B4-BE49-F238E27FC236}">
                <a16:creationId xmlns:a16="http://schemas.microsoft.com/office/drawing/2014/main" id="{5F8B27E7-BD98-477E-A1FE-0587F60E2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34" y="395288"/>
            <a:ext cx="2071333" cy="126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FA1C3671-BBED-416B-B57F-83257D9FF51A}"/>
              </a:ext>
            </a:extLst>
          </p:cNvPr>
          <p:cNvSpPr txBox="1"/>
          <p:nvPr/>
        </p:nvSpPr>
        <p:spPr>
          <a:xfrm>
            <a:off x="-1" y="1191384"/>
            <a:ext cx="121919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Организатор ШЭ ВсОШ: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Департамент образования Комитета по социальной политике и культуре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администрации г. Иркутска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1399390-05C1-4370-B460-D51F51587600}"/>
              </a:ext>
            </a:extLst>
          </p:cNvPr>
          <p:cNvSpPr txBox="1"/>
          <p:nvPr/>
        </p:nvSpPr>
        <p:spPr>
          <a:xfrm>
            <a:off x="-1901" y="3555123"/>
            <a:ext cx="12121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Сроки проведения: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29 сентября 2023 г. - 27 октября 2023 г.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4C1ED1C-38D8-42B7-88D4-C6154BF96D8D}"/>
              </a:ext>
            </a:extLst>
          </p:cNvPr>
          <p:cNvSpPr txBox="1"/>
          <p:nvPr/>
        </p:nvSpPr>
        <p:spPr>
          <a:xfrm>
            <a:off x="-71918" y="4663508"/>
            <a:ext cx="122639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Участники ВсОШ: </a:t>
            </a:r>
            <a:endParaRPr lang="ru-RU" sz="1600" b="1" dirty="0">
              <a:solidFill>
                <a:srgbClr val="C00000"/>
              </a:solidFill>
            </a:endParaRPr>
          </a:p>
          <a:p>
            <a:pPr algn="ctr"/>
            <a:r>
              <a:rPr lang="ru-RU" sz="1600" dirty="0"/>
              <a:t> </a:t>
            </a:r>
            <a:r>
              <a:rPr lang="ru-RU" sz="2800" b="1" dirty="0">
                <a:solidFill>
                  <a:srgbClr val="002060"/>
                </a:solidFill>
              </a:rPr>
              <a:t>обучающиеся общеобразовательных организаций г. Иркутска 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с 4 по 11 класс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31D46D8-1D79-4543-98FB-8A2E79A36AA8}"/>
              </a:ext>
            </a:extLst>
          </p:cNvPr>
          <p:cNvSpPr txBox="1"/>
          <p:nvPr/>
        </p:nvSpPr>
        <p:spPr>
          <a:xfrm>
            <a:off x="71919" y="6493321"/>
            <a:ext cx="12048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МКУ «ИМЦРО»                  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imcro_irkutsk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8655901-F091-4405-BBA7-77464308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650" y="1223169"/>
            <a:ext cx="2743200" cy="365125"/>
          </a:xfrm>
        </p:spPr>
        <p:txBody>
          <a:bodyPr/>
          <a:lstStyle/>
          <a:p>
            <a:fld id="{961D77D8-C9C8-4CA9-8752-ECA09AD7865A}" type="slidenum">
              <a:rPr lang="ru-RU" smtClean="0"/>
              <a:t>6</a:t>
            </a:fld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7AF793-4CC1-4D78-B50E-D388D74EEC41}"/>
              </a:ext>
            </a:extLst>
          </p:cNvPr>
          <p:cNvSpPr txBox="1"/>
          <p:nvPr/>
        </p:nvSpPr>
        <p:spPr>
          <a:xfrm>
            <a:off x="0" y="2623173"/>
            <a:ext cx="121919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Оператор ШЭ ВсОШ: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МКУ «ИМЦРО»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ED3E9E-C66E-417C-9B9D-1A163235EAE7}"/>
              </a:ext>
            </a:extLst>
          </p:cNvPr>
          <p:cNvSpPr txBox="1"/>
          <p:nvPr/>
        </p:nvSpPr>
        <p:spPr>
          <a:xfrm>
            <a:off x="-280466" y="6100906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Рабочий язык проведения ВсОШ: </a:t>
            </a:r>
            <a:r>
              <a:rPr lang="ru-RU" sz="2400" b="1" dirty="0">
                <a:solidFill>
                  <a:srgbClr val="002060"/>
                </a:solidFill>
              </a:rPr>
              <a:t>русский язык</a:t>
            </a:r>
          </a:p>
        </p:txBody>
      </p:sp>
    </p:spTree>
    <p:extLst>
      <p:ext uri="{BB962C8B-B14F-4D97-AF65-F5344CB8AC3E}">
        <p14:creationId xmlns:p14="http://schemas.microsoft.com/office/powerpoint/2010/main" val="302797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49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4EA448-BF25-4DFF-AF33-21DDCAC4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634" y="435310"/>
            <a:ext cx="12192000" cy="591464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Школьный этап ВсОШ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im0-tub-ru.yandex.net/i?id=d4ce825c20d90be1f405e548e5b485b4-l&amp;n=13">
            <a:extLst>
              <a:ext uri="{FF2B5EF4-FFF2-40B4-BE49-F238E27FC236}">
                <a16:creationId xmlns:a16="http://schemas.microsoft.com/office/drawing/2014/main" id="{5F8B27E7-BD98-477E-A1FE-0587F60E2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34" y="395288"/>
            <a:ext cx="2071333" cy="126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FA1C3671-BBED-416B-B57F-83257D9FF51A}"/>
              </a:ext>
            </a:extLst>
          </p:cNvPr>
          <p:cNvSpPr txBox="1"/>
          <p:nvPr/>
        </p:nvSpPr>
        <p:spPr>
          <a:xfrm>
            <a:off x="1866623" y="1094911"/>
            <a:ext cx="12048162" cy="581697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23 общеобразовательных предмета: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>
                <a:solidFill>
                  <a:srgbClr val="002060"/>
                </a:solidFill>
              </a:rPr>
              <a:t>Русский язык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>
                <a:solidFill>
                  <a:srgbClr val="002060"/>
                </a:solidFill>
              </a:rPr>
              <a:t>Литература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i="1" dirty="0">
                <a:solidFill>
                  <a:srgbClr val="002060"/>
                </a:solidFill>
              </a:rPr>
              <a:t>Математика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i="1" dirty="0">
                <a:solidFill>
                  <a:srgbClr val="002060"/>
                </a:solidFill>
              </a:rPr>
              <a:t>Информатика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i="1" dirty="0">
                <a:solidFill>
                  <a:srgbClr val="002060"/>
                </a:solidFill>
              </a:rPr>
              <a:t>География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i="1" dirty="0">
                <a:solidFill>
                  <a:srgbClr val="002060"/>
                </a:solidFill>
              </a:rPr>
              <a:t>Биология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i="1" dirty="0">
                <a:solidFill>
                  <a:srgbClr val="002060"/>
                </a:solidFill>
              </a:rPr>
              <a:t>Экология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i="1" dirty="0">
                <a:solidFill>
                  <a:srgbClr val="002060"/>
                </a:solidFill>
              </a:rPr>
              <a:t>Астрономия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i="1" dirty="0">
                <a:solidFill>
                  <a:srgbClr val="002060"/>
                </a:solidFill>
              </a:rPr>
              <a:t>Физика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i="1" dirty="0">
                <a:solidFill>
                  <a:srgbClr val="002060"/>
                </a:solidFill>
              </a:rPr>
              <a:t>Химия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>
                <a:solidFill>
                  <a:srgbClr val="002060"/>
                </a:solidFill>
              </a:rPr>
              <a:t>История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i="1" dirty="0">
                <a:solidFill>
                  <a:srgbClr val="002060"/>
                </a:solidFill>
              </a:rPr>
              <a:t>Обществознание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i="1" dirty="0">
                <a:solidFill>
                  <a:srgbClr val="002060"/>
                </a:solidFill>
              </a:rPr>
              <a:t>Право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i="1" dirty="0">
                <a:solidFill>
                  <a:srgbClr val="002060"/>
                </a:solidFill>
              </a:rPr>
              <a:t>Экономика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i="1" dirty="0">
                <a:solidFill>
                  <a:srgbClr val="002060"/>
                </a:solidFill>
              </a:rPr>
              <a:t>Английский язык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>
                <a:solidFill>
                  <a:srgbClr val="002060"/>
                </a:solidFill>
              </a:rPr>
              <a:t> Немецкий язык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>
                <a:solidFill>
                  <a:srgbClr val="002060"/>
                </a:solidFill>
              </a:rPr>
              <a:t> Французский язык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>
                <a:solidFill>
                  <a:srgbClr val="002060"/>
                </a:solidFill>
              </a:rPr>
              <a:t>Китайский язык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i="1" dirty="0">
                <a:solidFill>
                  <a:srgbClr val="002060"/>
                </a:solidFill>
              </a:rPr>
              <a:t>Физическая культура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>
                <a:solidFill>
                  <a:srgbClr val="002060"/>
                </a:solidFill>
              </a:rPr>
              <a:t>Основы безопасности жизнедеятельности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>
                <a:solidFill>
                  <a:srgbClr val="002060"/>
                </a:solidFill>
              </a:rPr>
              <a:t>Искусство (МХК)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i="1" dirty="0">
                <a:solidFill>
                  <a:srgbClr val="002060"/>
                </a:solidFill>
              </a:rPr>
              <a:t>Технология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>
                <a:solidFill>
                  <a:srgbClr val="002060"/>
                </a:solidFill>
              </a:rPr>
              <a:t>Испанский язык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31D46D8-1D79-4543-98FB-8A2E79A36AA8}"/>
              </a:ext>
            </a:extLst>
          </p:cNvPr>
          <p:cNvSpPr txBox="1"/>
          <p:nvPr/>
        </p:nvSpPr>
        <p:spPr>
          <a:xfrm>
            <a:off x="71919" y="6493321"/>
            <a:ext cx="12048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МКУ «ИМЦРО»                  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imcro_irkutsk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8655901-F091-4405-BBA7-77464308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650" y="1223169"/>
            <a:ext cx="2743200" cy="365125"/>
          </a:xfrm>
        </p:spPr>
        <p:txBody>
          <a:bodyPr/>
          <a:lstStyle/>
          <a:p>
            <a:fld id="{961D77D8-C9C8-4CA9-8752-ECA09AD7865A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28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4EA448-BF25-4DFF-AF33-21DDCAC4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456" y="403954"/>
            <a:ext cx="12192000" cy="591464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условиям </a:t>
            </a:r>
            <a:br>
              <a:rPr lang="ru-RU" alt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проведения ШЭ ВсОШ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im0-tub-ru.yandex.net/i?id=d4ce825c20d90be1f405e548e5b485b4-l&amp;n=13">
            <a:extLst>
              <a:ext uri="{FF2B5EF4-FFF2-40B4-BE49-F238E27FC236}">
                <a16:creationId xmlns:a16="http://schemas.microsoft.com/office/drawing/2014/main" id="{5F8B27E7-BD98-477E-A1FE-0587F60E2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795" y="191463"/>
            <a:ext cx="2071333" cy="126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C4C1ED1C-38D8-42B7-88D4-C6154BF96D8D}"/>
              </a:ext>
            </a:extLst>
          </p:cNvPr>
          <p:cNvSpPr txBox="1"/>
          <p:nvPr/>
        </p:nvSpPr>
        <p:spPr>
          <a:xfrm>
            <a:off x="517656" y="1816045"/>
            <a:ext cx="111566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</a:rPr>
              <a:t>При проведении этапов олимпиады каждому участнику олимпиады должно быть предоставлено </a:t>
            </a:r>
            <a:r>
              <a:rPr lang="ru-RU" sz="2800" b="1" dirty="0">
                <a:solidFill>
                  <a:srgbClr val="C00000"/>
                </a:solidFill>
              </a:rPr>
              <a:t>отдельное рабочее место</a:t>
            </a:r>
            <a:r>
              <a:rPr lang="ru-RU" sz="2800" b="1" dirty="0">
                <a:solidFill>
                  <a:srgbClr val="002060"/>
                </a:solidFill>
              </a:rPr>
              <a:t>, оборудованное в соответствии с требованиями к проведению соответствующего этапа олимпиады по каждому общеобразовательному предмету. Все рабочие места участников олимпиады должны обеспечивать участникам олимпиады </a:t>
            </a:r>
            <a:r>
              <a:rPr lang="ru-RU" sz="2800" b="1" dirty="0">
                <a:solidFill>
                  <a:srgbClr val="C00000"/>
                </a:solidFill>
              </a:rPr>
              <a:t>равные условия </a:t>
            </a:r>
            <a:r>
              <a:rPr lang="ru-RU" sz="2800" b="1" dirty="0">
                <a:solidFill>
                  <a:srgbClr val="002060"/>
                </a:solidFill>
              </a:rPr>
              <a:t>и соответствовать действующим на момент проведения олимпиады санитарно-эпидемиологическим правилам и нормам.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31D46D8-1D79-4543-98FB-8A2E79A36AA8}"/>
              </a:ext>
            </a:extLst>
          </p:cNvPr>
          <p:cNvSpPr txBox="1"/>
          <p:nvPr/>
        </p:nvSpPr>
        <p:spPr>
          <a:xfrm>
            <a:off x="71919" y="6493321"/>
            <a:ext cx="12048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МКУ «ИМЦРО»                  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imcro_irkutsk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8655901-F091-4405-BBA7-77464308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650" y="1223169"/>
            <a:ext cx="2743200" cy="365125"/>
          </a:xfrm>
        </p:spPr>
        <p:txBody>
          <a:bodyPr/>
          <a:lstStyle/>
          <a:p>
            <a:fld id="{961D77D8-C9C8-4CA9-8752-ECA09AD7865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09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4EA448-BF25-4DFF-AF33-21DDCAC4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456" y="403954"/>
            <a:ext cx="12192000" cy="591464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проведению ШЭ ВсОШ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im0-tub-ru.yandex.net/i?id=d4ce825c20d90be1f405e548e5b485b4-l&amp;n=13">
            <a:extLst>
              <a:ext uri="{FF2B5EF4-FFF2-40B4-BE49-F238E27FC236}">
                <a16:creationId xmlns:a16="http://schemas.microsoft.com/office/drawing/2014/main" id="{5F8B27E7-BD98-477E-A1FE-0587F60E2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795" y="191463"/>
            <a:ext cx="2071333" cy="126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C4C1ED1C-38D8-42B7-88D4-C6154BF96D8D}"/>
              </a:ext>
            </a:extLst>
          </p:cNvPr>
          <p:cNvSpPr txBox="1"/>
          <p:nvPr/>
        </p:nvSpPr>
        <p:spPr>
          <a:xfrm>
            <a:off x="517656" y="1816045"/>
            <a:ext cx="111566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</a:rPr>
              <a:t>В месте проведения олимпиады </a:t>
            </a:r>
            <a:r>
              <a:rPr lang="ru-RU" sz="2800" b="1" dirty="0">
                <a:solidFill>
                  <a:srgbClr val="C00000"/>
                </a:solidFill>
              </a:rPr>
              <a:t>вправе присутствовать </a:t>
            </a:r>
            <a:r>
              <a:rPr lang="ru-RU" sz="2800" b="1" dirty="0">
                <a:solidFill>
                  <a:srgbClr val="002060"/>
                </a:solidFill>
              </a:rPr>
              <a:t>представители организатора олимпиады, оргкомитетов и жюри соответствующего этапа олимпиады, должностные лица </a:t>
            </a:r>
            <a:r>
              <a:rPr lang="ru-RU" sz="2800" b="1" dirty="0" err="1">
                <a:solidFill>
                  <a:srgbClr val="002060"/>
                </a:solidFill>
              </a:rPr>
              <a:t>Минобрнауки</a:t>
            </a:r>
            <a:r>
              <a:rPr lang="ru-RU" sz="2800" b="1" dirty="0">
                <a:solidFill>
                  <a:srgbClr val="002060"/>
                </a:solidFill>
              </a:rPr>
              <a:t> России, а также граждане, аккредитованные в качестве общественных наблюдателей в порядке, установленном </a:t>
            </a:r>
            <a:r>
              <a:rPr lang="ru-RU" sz="2800" b="1" dirty="0" err="1">
                <a:solidFill>
                  <a:srgbClr val="002060"/>
                </a:solidFill>
              </a:rPr>
              <a:t>Минобрнауки</a:t>
            </a:r>
            <a:r>
              <a:rPr lang="ru-RU" sz="2800" b="1" dirty="0">
                <a:solidFill>
                  <a:srgbClr val="002060"/>
                </a:solidFill>
              </a:rPr>
              <a:t> России.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31D46D8-1D79-4543-98FB-8A2E79A36AA8}"/>
              </a:ext>
            </a:extLst>
          </p:cNvPr>
          <p:cNvSpPr txBox="1"/>
          <p:nvPr/>
        </p:nvSpPr>
        <p:spPr>
          <a:xfrm>
            <a:off x="71919" y="6493321"/>
            <a:ext cx="12048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МКУ «ИМЦРО»                  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imcro_irkutsk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8655901-F091-4405-BBA7-77464308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650" y="1223169"/>
            <a:ext cx="2743200" cy="365125"/>
          </a:xfrm>
        </p:spPr>
        <p:txBody>
          <a:bodyPr/>
          <a:lstStyle/>
          <a:p>
            <a:fld id="{961D77D8-C9C8-4CA9-8752-ECA09AD7865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51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2621</TotalTime>
  <Words>1458</Words>
  <Application>Microsoft Office PowerPoint</Application>
  <PresentationFormat>Широкоэкранный</PresentationFormat>
  <Paragraphs>187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Этапы Всероссийский олимпиады школьников </vt:lpstr>
      <vt:lpstr>Презентация PowerPoint</vt:lpstr>
      <vt:lpstr> Школьный этап ВсОШ</vt:lpstr>
      <vt:lpstr> Школьный этап ВсОШ</vt:lpstr>
      <vt:lpstr> Требования к условиям  проведения ШЭ ВсОШ</vt:lpstr>
      <vt:lpstr> Требования к проведению ШЭ ВсОШ</vt:lpstr>
      <vt:lpstr> Требования к проведению ШЭ ВсОШ</vt:lpstr>
      <vt:lpstr> Требования к проведению ШЭ ВсОШ</vt:lpstr>
      <vt:lpstr> Во время проведения  ШЭ ВсОШ участники олимпиады:</vt:lpstr>
      <vt:lpstr> Мероприятия по подготовке к ШЭ ВсОШ</vt:lpstr>
      <vt:lpstr> Мероприятия по подготовке к ШЭ ВсОШ</vt:lpstr>
      <vt:lpstr> Мероприятия по подготовке к ШЭ ВсОШ</vt:lpstr>
      <vt:lpstr> Организация проведения ШЭ ВсОШ</vt:lpstr>
      <vt:lpstr> Организация проведения ШЭ ВсОШ</vt:lpstr>
      <vt:lpstr> Жюри ШЭ ВсОШ:</vt:lpstr>
      <vt:lpstr> Порядок проведения процедуры апелляции ШЭ ВсОШ:</vt:lpstr>
      <vt:lpstr> Организация и проведение  ШЭ ВсОШ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Toshik</dc:creator>
  <cp:lastModifiedBy>Анна Геннадьевна Мальчукова</cp:lastModifiedBy>
  <cp:revision>161</cp:revision>
  <cp:lastPrinted>2023-09-26T02:33:05Z</cp:lastPrinted>
  <dcterms:created xsi:type="dcterms:W3CDTF">2019-06-06T00:09:29Z</dcterms:created>
  <dcterms:modified xsi:type="dcterms:W3CDTF">2023-09-26T04:22:17Z</dcterms:modified>
</cp:coreProperties>
</file>